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9"/>
  </p:notesMasterIdLst>
  <p:sldIdLst>
    <p:sldId id="577" r:id="rId2"/>
    <p:sldId id="704" r:id="rId3"/>
    <p:sldId id="743" r:id="rId4"/>
    <p:sldId id="748" r:id="rId5"/>
    <p:sldId id="744" r:id="rId6"/>
    <p:sldId id="745" r:id="rId7"/>
    <p:sldId id="746" r:id="rId8"/>
    <p:sldId id="784" r:id="rId9"/>
    <p:sldId id="785" r:id="rId10"/>
    <p:sldId id="780" r:id="rId11"/>
    <p:sldId id="781" r:id="rId12"/>
    <p:sldId id="786" r:id="rId13"/>
    <p:sldId id="782" r:id="rId14"/>
    <p:sldId id="783" r:id="rId15"/>
    <p:sldId id="747" r:id="rId16"/>
    <p:sldId id="750" r:id="rId17"/>
    <p:sldId id="749" r:id="rId18"/>
    <p:sldId id="751" r:id="rId19"/>
    <p:sldId id="752" r:id="rId20"/>
    <p:sldId id="761" r:id="rId21"/>
    <p:sldId id="762" r:id="rId22"/>
    <p:sldId id="763" r:id="rId23"/>
    <p:sldId id="787" r:id="rId24"/>
    <p:sldId id="788" r:id="rId25"/>
    <p:sldId id="790" r:id="rId26"/>
    <p:sldId id="764" r:id="rId27"/>
    <p:sldId id="789" r:id="rId28"/>
    <p:sldId id="765" r:id="rId29"/>
    <p:sldId id="766" r:id="rId30"/>
    <p:sldId id="708" r:id="rId31"/>
    <p:sldId id="709" r:id="rId32"/>
    <p:sldId id="711" r:id="rId33"/>
    <p:sldId id="712" r:id="rId34"/>
    <p:sldId id="710" r:id="rId35"/>
    <p:sldId id="768" r:id="rId36"/>
    <p:sldId id="769" r:id="rId37"/>
    <p:sldId id="770" r:id="rId38"/>
    <p:sldId id="771" r:id="rId39"/>
    <p:sldId id="772" r:id="rId40"/>
    <p:sldId id="773" r:id="rId41"/>
    <p:sldId id="774" r:id="rId42"/>
    <p:sldId id="775" r:id="rId43"/>
    <p:sldId id="776" r:id="rId44"/>
    <p:sldId id="777" r:id="rId45"/>
    <p:sldId id="778" r:id="rId46"/>
    <p:sldId id="779" r:id="rId47"/>
    <p:sldId id="759" r:id="rId48"/>
    <p:sldId id="707" r:id="rId49"/>
    <p:sldId id="718" r:id="rId50"/>
    <p:sldId id="719" r:id="rId51"/>
    <p:sldId id="720" r:id="rId52"/>
    <p:sldId id="721" r:id="rId53"/>
    <p:sldId id="722" r:id="rId54"/>
    <p:sldId id="723" r:id="rId55"/>
    <p:sldId id="724" r:id="rId56"/>
    <p:sldId id="725" r:id="rId57"/>
    <p:sldId id="726" r:id="rId58"/>
    <p:sldId id="727" r:id="rId59"/>
    <p:sldId id="728" r:id="rId60"/>
    <p:sldId id="729" r:id="rId61"/>
    <p:sldId id="730" r:id="rId62"/>
    <p:sldId id="731" r:id="rId63"/>
    <p:sldId id="732" r:id="rId64"/>
    <p:sldId id="733" r:id="rId65"/>
    <p:sldId id="734" r:id="rId66"/>
    <p:sldId id="735" r:id="rId67"/>
    <p:sldId id="736" r:id="rId68"/>
    <p:sldId id="737" r:id="rId69"/>
    <p:sldId id="738" r:id="rId70"/>
    <p:sldId id="739" r:id="rId71"/>
    <p:sldId id="740" r:id="rId72"/>
    <p:sldId id="741" r:id="rId73"/>
    <p:sldId id="742" r:id="rId74"/>
    <p:sldId id="706" r:id="rId75"/>
    <p:sldId id="679" r:id="rId76"/>
    <p:sldId id="680" r:id="rId77"/>
    <p:sldId id="681" r:id="rId78"/>
    <p:sldId id="682" r:id="rId79"/>
    <p:sldId id="683" r:id="rId80"/>
    <p:sldId id="684" r:id="rId81"/>
    <p:sldId id="685" r:id="rId82"/>
    <p:sldId id="686" r:id="rId83"/>
    <p:sldId id="687" r:id="rId84"/>
    <p:sldId id="688" r:id="rId85"/>
    <p:sldId id="689" r:id="rId86"/>
    <p:sldId id="690" r:id="rId87"/>
    <p:sldId id="691" r:id="rId88"/>
    <p:sldId id="692" r:id="rId89"/>
    <p:sldId id="693" r:id="rId90"/>
    <p:sldId id="694" r:id="rId91"/>
    <p:sldId id="672" r:id="rId92"/>
    <p:sldId id="673" r:id="rId93"/>
    <p:sldId id="674" r:id="rId94"/>
    <p:sldId id="675" r:id="rId95"/>
    <p:sldId id="676" r:id="rId96"/>
    <p:sldId id="677" r:id="rId97"/>
    <p:sldId id="678" r:id="rId98"/>
  </p:sldIdLst>
  <p:sldSz cx="9144000" cy="6858000" type="screen4x3"/>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1470EAA2-FAE6-498D-9D1C-04D441A025DE}">
          <p14:sldIdLst/>
        </p14:section>
        <p14:section name="제목 없는 구역" id="{985981BE-28FF-4B13-86AC-EA8F4AA8909A}">
          <p14:sldIdLst>
            <p14:sldId id="577"/>
            <p14:sldId id="704"/>
            <p14:sldId id="743"/>
            <p14:sldId id="748"/>
            <p14:sldId id="744"/>
            <p14:sldId id="745"/>
            <p14:sldId id="746"/>
            <p14:sldId id="784"/>
            <p14:sldId id="785"/>
            <p14:sldId id="780"/>
            <p14:sldId id="781"/>
            <p14:sldId id="786"/>
            <p14:sldId id="782"/>
            <p14:sldId id="783"/>
            <p14:sldId id="747"/>
            <p14:sldId id="750"/>
            <p14:sldId id="749"/>
            <p14:sldId id="751"/>
            <p14:sldId id="752"/>
            <p14:sldId id="761"/>
            <p14:sldId id="762"/>
            <p14:sldId id="763"/>
            <p14:sldId id="787"/>
            <p14:sldId id="788"/>
            <p14:sldId id="790"/>
            <p14:sldId id="764"/>
            <p14:sldId id="789"/>
            <p14:sldId id="765"/>
            <p14:sldId id="766"/>
            <p14:sldId id="708"/>
            <p14:sldId id="709"/>
            <p14:sldId id="711"/>
            <p14:sldId id="712"/>
            <p14:sldId id="710"/>
            <p14:sldId id="768"/>
            <p14:sldId id="769"/>
            <p14:sldId id="770"/>
            <p14:sldId id="771"/>
            <p14:sldId id="772"/>
            <p14:sldId id="773"/>
            <p14:sldId id="774"/>
            <p14:sldId id="775"/>
            <p14:sldId id="776"/>
            <p14:sldId id="777"/>
            <p14:sldId id="778"/>
            <p14:sldId id="779"/>
            <p14:sldId id="759"/>
            <p14:sldId id="70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06"/>
            <p14:sldId id="679"/>
            <p14:sldId id="680"/>
            <p14:sldId id="681"/>
            <p14:sldId id="682"/>
            <p14:sldId id="683"/>
            <p14:sldId id="684"/>
            <p14:sldId id="685"/>
            <p14:sldId id="686"/>
            <p14:sldId id="687"/>
            <p14:sldId id="688"/>
            <p14:sldId id="689"/>
            <p14:sldId id="690"/>
            <p14:sldId id="691"/>
            <p14:sldId id="692"/>
            <p14:sldId id="693"/>
            <p14:sldId id="694"/>
            <p14:sldId id="672"/>
            <p14:sldId id="673"/>
            <p14:sldId id="674"/>
            <p14:sldId id="675"/>
            <p14:sldId id="676"/>
            <p14:sldId id="677"/>
            <p14:sldId id="678"/>
          </p14:sldIdLst>
        </p14:section>
      </p14:sectionLst>
    </p:ext>
    <p:ext uri="{EFAFB233-063F-42B5-8137-9DF3F51BA10A}">
      <p15:sldGuideLst xmlns:p15="http://schemas.microsoft.com/office/powerpoint/2012/main">
        <p15:guide id="1" orient="horz" pos="2160">
          <p15:clr>
            <a:srgbClr val="A4A3A4"/>
          </p15:clr>
        </p15:guide>
        <p15:guide id="2" orient="horz" pos="1026">
          <p15:clr>
            <a:srgbClr val="A4A3A4"/>
          </p15:clr>
        </p15:guide>
        <p15:guide id="3" orient="horz" pos="3861">
          <p15:clr>
            <a:srgbClr val="A4A3A4"/>
          </p15:clr>
        </p15:guide>
        <p15:guide id="4" orient="horz" pos="459">
          <p15:clr>
            <a:srgbClr val="A4A3A4"/>
          </p15:clr>
        </p15:guide>
        <p15:guide id="5" pos="2880">
          <p15:clr>
            <a:srgbClr val="A4A3A4"/>
          </p15:clr>
        </p15:guide>
        <p15:guide id="6" pos="272">
          <p15:clr>
            <a:srgbClr val="A4A3A4"/>
          </p15:clr>
        </p15:guide>
        <p15:guide id="7" pos="5488">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 KIM" initials="gabrie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9C5"/>
    <a:srgbClr val="FF00FF"/>
    <a:srgbClr val="126A93"/>
    <a:srgbClr val="33CCCC"/>
    <a:srgbClr val="FF0000"/>
    <a:srgbClr val="0A3E7F"/>
    <a:srgbClr val="2D1E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9" autoAdjust="0"/>
    <p:restoredTop sz="94720" autoAdjust="0"/>
  </p:normalViewPr>
  <p:slideViewPr>
    <p:cSldViewPr snapToObjects="1">
      <p:cViewPr varScale="1">
        <p:scale>
          <a:sx n="81" d="100"/>
          <a:sy n="81" d="100"/>
        </p:scale>
        <p:origin x="360" y="67"/>
      </p:cViewPr>
      <p:guideLst>
        <p:guide orient="horz" pos="2160"/>
        <p:guide orient="horz" pos="1026"/>
        <p:guide orient="horz" pos="3861"/>
        <p:guide orient="horz" pos="459"/>
        <p:guide pos="2880"/>
        <p:guide pos="272"/>
        <p:guide pos="5488"/>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Objects="1">
      <p:cViewPr varScale="1">
        <p:scale>
          <a:sx n="115" d="100"/>
          <a:sy n="115" d="100"/>
        </p:scale>
        <p:origin x="-1290" y="-102"/>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4"/>
            <a:ext cx="2946400" cy="496888"/>
          </a:xfrm>
          <a:prstGeom prst="rect">
            <a:avLst/>
          </a:prstGeom>
        </p:spPr>
        <p:txBody>
          <a:bodyPr vert="horz" lIns="91008" tIns="45504" rIns="91008" bIns="45504" rtlCol="0"/>
          <a:lstStyle>
            <a:lvl1pPr algn="l">
              <a:defRPr sz="1200"/>
            </a:lvl1pPr>
          </a:lstStyle>
          <a:p>
            <a:endParaRPr lang="ko-KR" altLang="en-US"/>
          </a:p>
        </p:txBody>
      </p:sp>
      <p:sp>
        <p:nvSpPr>
          <p:cNvPr id="3" name="날짜 개체 틀 2"/>
          <p:cNvSpPr>
            <a:spLocks noGrp="1"/>
          </p:cNvSpPr>
          <p:nvPr>
            <p:ph type="dt" idx="1"/>
          </p:nvPr>
        </p:nvSpPr>
        <p:spPr>
          <a:xfrm>
            <a:off x="3849694" y="4"/>
            <a:ext cx="2946400" cy="496888"/>
          </a:xfrm>
          <a:prstGeom prst="rect">
            <a:avLst/>
          </a:prstGeom>
        </p:spPr>
        <p:txBody>
          <a:bodyPr vert="horz" lIns="91008" tIns="45504" rIns="91008" bIns="45504" rtlCol="0"/>
          <a:lstStyle>
            <a:lvl1pPr algn="r">
              <a:defRPr sz="1200"/>
            </a:lvl1pPr>
          </a:lstStyle>
          <a:p>
            <a:fld id="{B3A6C6D1-BA44-4786-AF4E-1C16F19848AB}" type="datetimeFigureOut">
              <a:rPr lang="ko-KR" altLang="en-US" smtClean="0"/>
              <a:pPr/>
              <a:t>2018-09-11</a:t>
            </a:fld>
            <a:endParaRPr lang="ko-KR" altLang="en-US"/>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008" tIns="45504" rIns="91008" bIns="45504" rtlCol="0" anchor="ctr"/>
          <a:lstStyle/>
          <a:p>
            <a:endParaRPr lang="ko-KR" altLang="en-US"/>
          </a:p>
        </p:txBody>
      </p:sp>
      <p:sp>
        <p:nvSpPr>
          <p:cNvPr id="5" name="슬라이드 노트 개체 틀 4"/>
          <p:cNvSpPr>
            <a:spLocks noGrp="1"/>
          </p:cNvSpPr>
          <p:nvPr>
            <p:ph type="body" sz="quarter" idx="3"/>
          </p:nvPr>
        </p:nvSpPr>
        <p:spPr>
          <a:xfrm>
            <a:off x="679452" y="4716469"/>
            <a:ext cx="5438776" cy="4467225"/>
          </a:xfrm>
          <a:prstGeom prst="rect">
            <a:avLst/>
          </a:prstGeom>
        </p:spPr>
        <p:txBody>
          <a:bodyPr vert="horz" lIns="91008" tIns="45504" rIns="91008" bIns="45504"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3" y="9429754"/>
            <a:ext cx="2946400" cy="496888"/>
          </a:xfrm>
          <a:prstGeom prst="rect">
            <a:avLst/>
          </a:prstGeom>
        </p:spPr>
        <p:txBody>
          <a:bodyPr vert="horz" lIns="91008" tIns="45504" rIns="91008" bIns="4550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94" y="9429754"/>
            <a:ext cx="2946400" cy="496888"/>
          </a:xfrm>
          <a:prstGeom prst="rect">
            <a:avLst/>
          </a:prstGeom>
        </p:spPr>
        <p:txBody>
          <a:bodyPr vert="horz" lIns="91008" tIns="45504" rIns="91008" bIns="45504" rtlCol="0" anchor="b"/>
          <a:lstStyle>
            <a:lvl1pPr algn="r">
              <a:defRPr sz="1200"/>
            </a:lvl1pPr>
          </a:lstStyle>
          <a:p>
            <a:fld id="{FA138F31-0DA8-4F75-8A06-55BA118B07C0}" type="slidenum">
              <a:rPr lang="ko-KR" altLang="en-US" smtClean="0"/>
              <a:pPr/>
              <a:t>‹#›</a:t>
            </a:fld>
            <a:endParaRPr lang="ko-KR" altLang="en-US"/>
          </a:p>
        </p:txBody>
      </p:sp>
    </p:spTree>
    <p:extLst>
      <p:ext uri="{BB962C8B-B14F-4D97-AF65-F5344CB8AC3E}">
        <p14:creationId xmlns:p14="http://schemas.microsoft.com/office/powerpoint/2010/main" val="3673855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cxnSp>
        <p:nvCxnSpPr>
          <p:cNvPr id="11" name="직선 연결선 10"/>
          <p:cNvCxnSpPr>
            <a:cxnSpLocks/>
          </p:cNvCxnSpPr>
          <p:nvPr/>
        </p:nvCxnSpPr>
        <p:spPr bwMode="auto">
          <a:xfrm>
            <a:off x="229800" y="6424942"/>
            <a:ext cx="8662680" cy="11681"/>
          </a:xfrm>
          <a:prstGeom prst="line">
            <a:avLst/>
          </a:prstGeom>
          <a:noFill/>
          <a:ln w="28575" cap="flat" cmpd="sng" algn="ctr">
            <a:solidFill>
              <a:srgbClr val="126A93"/>
            </a:solidFill>
            <a:prstDash val="solid"/>
          </a:ln>
          <a:effectLst/>
        </p:spPr>
      </p:cxnSp>
      <p:sp>
        <p:nvSpPr>
          <p:cNvPr id="7" name="직사각형 6"/>
          <p:cNvSpPr/>
          <p:nvPr userDrawn="1"/>
        </p:nvSpPr>
        <p:spPr>
          <a:xfrm>
            <a:off x="-18000" y="72554"/>
            <a:ext cx="9180000" cy="584138"/>
          </a:xfrm>
          <a:prstGeom prst="rect">
            <a:avLst/>
          </a:prstGeom>
          <a:solidFill>
            <a:srgbClr val="126A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hf sldNum="0" hdr="0" dt="0"/>
  <p:txStyles>
    <p:titleStyle>
      <a:lvl1pPr algn="l" defTabSz="360000" rtl="0" eaLnBrk="1" latinLnBrk="1" hangingPunct="1">
        <a:spcBef>
          <a:spcPct val="0"/>
        </a:spcBef>
        <a:buNone/>
        <a:defRPr sz="2000" b="1" kern="1200">
          <a:solidFill>
            <a:schemeClr val="tx1"/>
          </a:solidFill>
          <a:latin typeface="+mj-lt"/>
          <a:ea typeface="+mj-ea"/>
          <a:cs typeface="+mj-cs"/>
        </a:defRPr>
      </a:lvl1pPr>
    </p:titleStyle>
    <p:bodyStyle>
      <a:lvl1pPr marL="342900" indent="-342900" algn="l" defTabSz="360000" rtl="0" eaLnBrk="1" latinLnBrk="1" hangingPunct="1">
        <a:lnSpc>
          <a:spcPct val="150000"/>
        </a:lnSpc>
        <a:spcBef>
          <a:spcPct val="20000"/>
        </a:spcBef>
        <a:buFont typeface="Arial" pitchFamily="34" charset="0"/>
        <a:buChar char="•"/>
        <a:defRPr sz="1800" b="1" kern="1200">
          <a:solidFill>
            <a:schemeClr val="tx1"/>
          </a:solidFill>
          <a:latin typeface="+mn-lt"/>
          <a:ea typeface="+mn-ea"/>
          <a:cs typeface="+mn-cs"/>
        </a:defRPr>
      </a:lvl1pPr>
      <a:lvl2pPr marL="742950" indent="-285750" algn="l" defTabSz="360000" rtl="0" eaLnBrk="1" latinLnBrk="1" hangingPunct="1">
        <a:lnSpc>
          <a:spcPct val="150000"/>
        </a:lnSpc>
        <a:spcBef>
          <a:spcPct val="20000"/>
        </a:spcBef>
        <a:buFont typeface="Arial" pitchFamily="34" charset="0"/>
        <a:buChar char="–"/>
        <a:defRPr sz="1600" kern="1200">
          <a:solidFill>
            <a:schemeClr val="tx1"/>
          </a:solidFill>
          <a:latin typeface="+mn-lt"/>
          <a:ea typeface="+mn-ea"/>
          <a:cs typeface="+mn-cs"/>
        </a:defRPr>
      </a:lvl2pPr>
      <a:lvl3pPr marL="1143000" indent="-228600" algn="l" defTabSz="360000" rtl="0" eaLnBrk="1" latinLnBrk="1" hangingPunct="1">
        <a:lnSpc>
          <a:spcPct val="150000"/>
        </a:lnSpc>
        <a:spcBef>
          <a:spcPct val="20000"/>
        </a:spcBef>
        <a:buFont typeface="Arial" pitchFamily="34" charset="0"/>
        <a:buChar char="•"/>
        <a:defRPr sz="1400" kern="1200">
          <a:solidFill>
            <a:schemeClr val="tx1"/>
          </a:solidFill>
          <a:latin typeface="+mn-lt"/>
          <a:ea typeface="+mn-ea"/>
          <a:cs typeface="+mn-cs"/>
        </a:defRPr>
      </a:lvl3pPr>
      <a:lvl4pPr marL="1600200" indent="-228600" algn="l" defTabSz="360000" rtl="0" eaLnBrk="1" latinLnBrk="1" hangingPunct="1">
        <a:lnSpc>
          <a:spcPct val="150000"/>
        </a:lnSpc>
        <a:spcBef>
          <a:spcPct val="20000"/>
        </a:spcBef>
        <a:buFont typeface="Arial" pitchFamily="34" charset="0"/>
        <a:buChar char="–"/>
        <a:defRPr sz="1400" kern="1200">
          <a:solidFill>
            <a:schemeClr val="tx1"/>
          </a:solidFill>
          <a:latin typeface="+mn-lt"/>
          <a:ea typeface="+mn-ea"/>
          <a:cs typeface="+mn-cs"/>
        </a:defRPr>
      </a:lvl4pPr>
      <a:lvl5pPr marL="2057400" indent="-228600" algn="l" defTabSz="360000" rtl="0" eaLnBrk="1" latinLnBrk="1" hangingPunct="1">
        <a:lnSpc>
          <a:spcPct val="150000"/>
        </a:lnSpc>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9.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4.png"/><Relationship Id="rId11" Type="http://schemas.openxmlformats.org/officeDocument/2006/relationships/image" Target="../media/image48.emf"/><Relationship Id="rId5" Type="http://schemas.openxmlformats.org/officeDocument/2006/relationships/image" Target="../media/image53.png"/><Relationship Id="rId10" Type="http://schemas.openxmlformats.org/officeDocument/2006/relationships/oleObject" Target="../embeddings/oleObject1.bin"/><Relationship Id="rId4" Type="http://schemas.openxmlformats.org/officeDocument/2006/relationships/image" Target="../media/image52.png"/><Relationship Id="rId9"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gif"/><Relationship Id="rId4" Type="http://schemas.openxmlformats.org/officeDocument/2006/relationships/image" Target="../media/image64.gi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68.emf"/><Relationship Id="rId5" Type="http://schemas.openxmlformats.org/officeDocument/2006/relationships/oleObject" Target="../embeddings/oleObject4.bin"/><Relationship Id="rId4" Type="http://schemas.openxmlformats.org/officeDocument/2006/relationships/image" Target="../media/image67.emf"/></Relationships>
</file>

<file path=ppt/slides/_rels/slide3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jpeg"/></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92.png"/><Relationship Id="rId5" Type="http://schemas.openxmlformats.org/officeDocument/2006/relationships/oleObject" Target="../embeddings/oleObject8.bin"/><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94.png"/><Relationship Id="rId5" Type="http://schemas.openxmlformats.org/officeDocument/2006/relationships/oleObject" Target="../embeddings/oleObject10.bin"/><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cmbi.kun.nl/gvteach/aainfo/L-arginine.shtml" TargetMode="External"/><Relationship Id="rId7" Type="http://schemas.openxmlformats.org/officeDocument/2006/relationships/hyperlink" Target="http://www.cmbi.kun.nl/gvteach/aainfo/L-cysteine.shtml" TargetMode="External"/><Relationship Id="rId2" Type="http://schemas.openxmlformats.org/officeDocument/2006/relationships/hyperlink" Target="http://www.cmbi.kun.nl/gvteach/aainfo/L-alanine.shtml" TargetMode="External"/><Relationship Id="rId1" Type="http://schemas.openxmlformats.org/officeDocument/2006/relationships/slideLayout" Target="../slideLayouts/slideLayout1.xml"/><Relationship Id="rId6" Type="http://schemas.openxmlformats.org/officeDocument/2006/relationships/hyperlink" Target="http://www.cmbi.kun.nl/gvteach/aainfo/L-glutamate.shtml" TargetMode="External"/><Relationship Id="rId5" Type="http://schemas.openxmlformats.org/officeDocument/2006/relationships/hyperlink" Target="http://www.cmbi.kun.nl/gvteach/aainfo/L-aspartate.shtml" TargetMode="External"/><Relationship Id="rId4" Type="http://schemas.openxmlformats.org/officeDocument/2006/relationships/hyperlink" Target="http://www.cmbi.kun.nl/gvteach/aainfo/L-asparagine.s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cmbi.kun.nl/gvteach/aainfo/L-histidine.shtml" TargetMode="External"/><Relationship Id="rId2" Type="http://schemas.openxmlformats.org/officeDocument/2006/relationships/hyperlink" Target="http://www.cmbi.kun.nl/gvteach/aainfo/L-glycine.shtml" TargetMode="External"/><Relationship Id="rId1" Type="http://schemas.openxmlformats.org/officeDocument/2006/relationships/slideLayout" Target="../slideLayouts/slideLayout1.xml"/><Relationship Id="rId6" Type="http://schemas.openxmlformats.org/officeDocument/2006/relationships/hyperlink" Target="http://www.cmbi.kun.nl/gvteach/aainfo/L-lysine.shtml" TargetMode="External"/><Relationship Id="rId5" Type="http://schemas.openxmlformats.org/officeDocument/2006/relationships/hyperlink" Target="http://www.cmbi.kun.nl/gvteach/aainfo/L-leucine.shtml" TargetMode="External"/><Relationship Id="rId4" Type="http://schemas.openxmlformats.org/officeDocument/2006/relationships/hyperlink" Target="http://www.cmbi.kun.nl/gvteach/aainfo/L-isoleucine.shtml"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www.cmbi.kun.nl/gvteach/aainfo/L-threoine.shtml" TargetMode="External"/><Relationship Id="rId3" Type="http://schemas.openxmlformats.org/officeDocument/2006/relationships/hyperlink" Target="http://www.cmbi.kun.nl/gvteach/aainfo/L-cysteine.shtml" TargetMode="External"/><Relationship Id="rId7" Type="http://schemas.openxmlformats.org/officeDocument/2006/relationships/hyperlink" Target="http://www.cmbi.kun.nl/gvteach/B" TargetMode="External"/><Relationship Id="rId2" Type="http://schemas.openxmlformats.org/officeDocument/2006/relationships/hyperlink" Target="http://www.cmbi.kun.nl/gvteach/aainfo/L-methionine.shtml" TargetMode="External"/><Relationship Id="rId1" Type="http://schemas.openxmlformats.org/officeDocument/2006/relationships/slideLayout" Target="../slideLayouts/slideLayout1.xml"/><Relationship Id="rId6" Type="http://schemas.openxmlformats.org/officeDocument/2006/relationships/hyperlink" Target="http://www.cmbi.kun.nl/gvteach/aainfo/L-serine.shtml" TargetMode="External"/><Relationship Id="rId11" Type="http://schemas.openxmlformats.org/officeDocument/2006/relationships/hyperlink" Target="http://www.cmbi.kun.nl/gvteach/aainfo/L-valine.shtml" TargetMode="External"/><Relationship Id="rId5" Type="http://schemas.openxmlformats.org/officeDocument/2006/relationships/hyperlink" Target="http://www.cmbi.kun.nl/gvteach/aainfo/L-proline.shtml" TargetMode="External"/><Relationship Id="rId10" Type="http://schemas.openxmlformats.org/officeDocument/2006/relationships/hyperlink" Target="http://www.cmbi.kun.nl/gvteach/aainfo/L-tyrosine.shtml" TargetMode="External"/><Relationship Id="rId4" Type="http://schemas.openxmlformats.org/officeDocument/2006/relationships/hyperlink" Target="http://www.cmbi.kun.nl/gvteach/aainfo/L-phenylalanine.shtml" TargetMode="External"/><Relationship Id="rId9" Type="http://schemas.openxmlformats.org/officeDocument/2006/relationships/hyperlink" Target="http://www.cmbi.kun.nl/gvteach/aainfo/L-tryptophan.s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p:cNvSpPr/>
          <p:nvPr/>
        </p:nvSpPr>
        <p:spPr>
          <a:xfrm>
            <a:off x="11660" y="1340768"/>
            <a:ext cx="9144000" cy="1872208"/>
          </a:xfrm>
          <a:prstGeom prst="rect">
            <a:avLst/>
          </a:prstGeom>
          <a:solidFill>
            <a:srgbClr val="126A93"/>
          </a:solidFill>
          <a:ln>
            <a:solidFill>
              <a:srgbClr val="12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a:solidFill>
                  <a:srgbClr val="FFFF00"/>
                </a:solidFill>
              </a:rPr>
              <a:t>계산분자생물학 및 실습 </a:t>
            </a:r>
            <a:r>
              <a:rPr lang="ko-KR" altLang="en-US" sz="2800" b="1">
                <a:solidFill>
                  <a:schemeClr val="bg1"/>
                </a:solidFill>
              </a:rPr>
              <a:t>강의 개요</a:t>
            </a:r>
            <a:endParaRPr lang="en-US" altLang="ko-KR" sz="2800" b="1">
              <a:solidFill>
                <a:schemeClr val="bg1"/>
              </a:solidFill>
            </a:endParaRPr>
          </a:p>
        </p:txBody>
      </p:sp>
      <p:sp>
        <p:nvSpPr>
          <p:cNvPr id="3" name="TextBox 2">
            <a:extLst>
              <a:ext uri="{FF2B5EF4-FFF2-40B4-BE49-F238E27FC236}">
                <a16:creationId xmlns:a16="http://schemas.microsoft.com/office/drawing/2014/main" id="{35DC1B93-8269-43A1-884F-BE50ABAF9127}"/>
              </a:ext>
            </a:extLst>
          </p:cNvPr>
          <p:cNvSpPr txBox="1"/>
          <p:nvPr/>
        </p:nvSpPr>
        <p:spPr>
          <a:xfrm>
            <a:off x="3652518" y="4139788"/>
            <a:ext cx="1838965" cy="923330"/>
          </a:xfrm>
          <a:prstGeom prst="rect">
            <a:avLst/>
          </a:prstGeom>
          <a:noFill/>
        </p:spPr>
        <p:txBody>
          <a:bodyPr wrap="none" rtlCol="0">
            <a:spAutoFit/>
          </a:bodyPr>
          <a:lstStyle/>
          <a:p>
            <a:pPr algn="ctr"/>
            <a:r>
              <a:rPr lang="en-US" altLang="ko-KR" b="1"/>
              <a:t>2018</a:t>
            </a:r>
            <a:r>
              <a:rPr lang="ko-KR" altLang="en-US" b="1"/>
              <a:t>년 </a:t>
            </a:r>
            <a:r>
              <a:rPr lang="en-US" altLang="ko-KR" b="1"/>
              <a:t>9</a:t>
            </a:r>
            <a:r>
              <a:rPr lang="ko-KR" altLang="en-US" b="1"/>
              <a:t>월 </a:t>
            </a:r>
            <a:r>
              <a:rPr lang="en-US" altLang="ko-KR" b="1"/>
              <a:t>4</a:t>
            </a:r>
            <a:r>
              <a:rPr lang="ko-KR" altLang="en-US" b="1"/>
              <a:t>일</a:t>
            </a:r>
            <a:endParaRPr lang="en-US" altLang="ko-KR" b="1"/>
          </a:p>
          <a:p>
            <a:pPr algn="ctr"/>
            <a:endParaRPr lang="en-US" altLang="ko-KR" b="1"/>
          </a:p>
          <a:p>
            <a:pPr algn="ctr"/>
            <a:r>
              <a:rPr lang="ko-KR" altLang="en-US" b="1"/>
              <a:t>김 영 훈</a:t>
            </a:r>
          </a:p>
        </p:txBody>
      </p:sp>
      <p:sp>
        <p:nvSpPr>
          <p:cNvPr id="5" name="TextBox 4">
            <a:extLst>
              <a:ext uri="{FF2B5EF4-FFF2-40B4-BE49-F238E27FC236}">
                <a16:creationId xmlns:a16="http://schemas.microsoft.com/office/drawing/2014/main" id="{95E1AB3D-BA23-4064-80B4-B52C2D29213F}"/>
              </a:ext>
            </a:extLst>
          </p:cNvPr>
          <p:cNvSpPr txBox="1"/>
          <p:nvPr/>
        </p:nvSpPr>
        <p:spPr>
          <a:xfrm>
            <a:off x="71500" y="116632"/>
            <a:ext cx="779381" cy="369332"/>
          </a:xfrm>
          <a:prstGeom prst="rect">
            <a:avLst/>
          </a:prstGeom>
          <a:noFill/>
        </p:spPr>
        <p:txBody>
          <a:bodyPr wrap="none" rtlCol="0">
            <a:spAutoFit/>
          </a:bodyPr>
          <a:lstStyle/>
          <a:p>
            <a:r>
              <a:rPr lang="en-US" altLang="ko-KR" b="1"/>
              <a:t>1</a:t>
            </a:r>
            <a:r>
              <a:rPr lang="ko-KR" altLang="en-US" b="1"/>
              <a:t>주차</a:t>
            </a:r>
          </a:p>
        </p:txBody>
      </p:sp>
    </p:spTree>
    <p:extLst>
      <p:ext uri="{BB962C8B-B14F-4D97-AF65-F5344CB8AC3E}">
        <p14:creationId xmlns:p14="http://schemas.microsoft.com/office/powerpoint/2010/main" val="2539611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3737370" cy="400110"/>
          </a:xfrm>
          <a:prstGeom prst="rect">
            <a:avLst/>
          </a:prstGeom>
          <a:noFill/>
        </p:spPr>
        <p:txBody>
          <a:bodyPr wrap="none" rtlCol="0" anchor="ctr" anchorCtr="0">
            <a:spAutoFit/>
          </a:bodyPr>
          <a:lstStyle/>
          <a:p>
            <a:r>
              <a:rPr lang="ko-KR" altLang="en-US" sz="2000" b="1" dirty="0">
                <a:solidFill>
                  <a:schemeClr val="bg1"/>
                </a:solidFill>
              </a:rPr>
              <a:t>신약의 개발과정 </a:t>
            </a:r>
            <a:r>
              <a:rPr lang="en-US" altLang="ko-KR" sz="2000" b="1" dirty="0">
                <a:solidFill>
                  <a:schemeClr val="bg1"/>
                </a:solidFill>
              </a:rPr>
              <a:t>: in vivo </a:t>
            </a:r>
            <a:r>
              <a:rPr lang="ko-KR" altLang="en-US" sz="2000" b="1" dirty="0">
                <a:solidFill>
                  <a:schemeClr val="bg1"/>
                </a:solidFill>
              </a:rPr>
              <a:t>실험</a:t>
            </a:r>
          </a:p>
        </p:txBody>
      </p:sp>
      <p:pic>
        <p:nvPicPr>
          <p:cNvPr id="3074" name="Picture 2" descr="in vivo test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13" y="1378739"/>
            <a:ext cx="1778784" cy="99611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jax.org/~/media/JaxWeb/images/jax-mice-and-services/mice/datasheets/0020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297" y="1408347"/>
            <a:ext cx="1944216" cy="9550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cdn3-www.dogtime.com/assets/uploads/2011/01/file_23012_beag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196752"/>
            <a:ext cx="2186179" cy="137824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abbit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021" y="1354039"/>
            <a:ext cx="1508550" cy="100023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6"/>
          <a:stretch>
            <a:fillRect/>
          </a:stretch>
        </p:blipFill>
        <p:spPr>
          <a:xfrm>
            <a:off x="7272300" y="1355612"/>
            <a:ext cx="1545802" cy="1060524"/>
          </a:xfrm>
          <a:prstGeom prst="rect">
            <a:avLst/>
          </a:prstGeom>
        </p:spPr>
      </p:pic>
      <p:pic>
        <p:nvPicPr>
          <p:cNvPr id="8" name="그림 7"/>
          <p:cNvPicPr>
            <a:picLocks noChangeAspect="1"/>
          </p:cNvPicPr>
          <p:nvPr/>
        </p:nvPicPr>
        <p:blipFill>
          <a:blip r:embed="rId7"/>
          <a:stretch>
            <a:fillRect/>
          </a:stretch>
        </p:blipFill>
        <p:spPr>
          <a:xfrm>
            <a:off x="2514859" y="2960948"/>
            <a:ext cx="4114282" cy="3186341"/>
          </a:xfrm>
          <a:prstGeom prst="rect">
            <a:avLst/>
          </a:prstGeom>
        </p:spPr>
      </p:pic>
      <p:sp>
        <p:nvSpPr>
          <p:cNvPr id="3" name="TextBox 2"/>
          <p:cNvSpPr txBox="1"/>
          <p:nvPr/>
        </p:nvSpPr>
        <p:spPr>
          <a:xfrm>
            <a:off x="899592" y="2473151"/>
            <a:ext cx="723275" cy="307777"/>
          </a:xfrm>
          <a:prstGeom prst="rect">
            <a:avLst/>
          </a:prstGeom>
          <a:noFill/>
        </p:spPr>
        <p:txBody>
          <a:bodyPr wrap="none" rtlCol="0">
            <a:spAutoFit/>
          </a:bodyPr>
          <a:lstStyle/>
          <a:p>
            <a:r>
              <a:rPr lang="ko-KR" altLang="en-US" sz="1400" b="1" dirty="0">
                <a:solidFill>
                  <a:srgbClr val="0070C0"/>
                </a:solidFill>
              </a:rPr>
              <a:t>설치류</a:t>
            </a:r>
          </a:p>
        </p:txBody>
      </p:sp>
      <p:cxnSp>
        <p:nvCxnSpPr>
          <p:cNvPr id="5" name="직선 화살표 연결선 4"/>
          <p:cNvCxnSpPr/>
          <p:nvPr/>
        </p:nvCxnSpPr>
        <p:spPr>
          <a:xfrm>
            <a:off x="1799692" y="2627259"/>
            <a:ext cx="206850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42151" y="2473151"/>
            <a:ext cx="723275" cy="307777"/>
          </a:xfrm>
          <a:prstGeom prst="rect">
            <a:avLst/>
          </a:prstGeom>
          <a:noFill/>
        </p:spPr>
        <p:txBody>
          <a:bodyPr wrap="none" rtlCol="0">
            <a:spAutoFit/>
          </a:bodyPr>
          <a:lstStyle/>
          <a:p>
            <a:r>
              <a:rPr lang="ko-KR" altLang="en-US" sz="1400" b="1" dirty="0" err="1">
                <a:solidFill>
                  <a:srgbClr val="0070C0"/>
                </a:solidFill>
              </a:rPr>
              <a:t>중동물</a:t>
            </a:r>
            <a:endParaRPr lang="ko-KR" altLang="en-US" sz="1400" b="1" dirty="0">
              <a:solidFill>
                <a:srgbClr val="0070C0"/>
              </a:solidFill>
            </a:endParaRPr>
          </a:p>
        </p:txBody>
      </p:sp>
      <p:cxnSp>
        <p:nvCxnSpPr>
          <p:cNvPr id="13" name="직선 화살표 연결선 12"/>
          <p:cNvCxnSpPr/>
          <p:nvPr/>
        </p:nvCxnSpPr>
        <p:spPr>
          <a:xfrm>
            <a:off x="5265740" y="2627259"/>
            <a:ext cx="206850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78367" y="2473151"/>
            <a:ext cx="723275" cy="307777"/>
          </a:xfrm>
          <a:prstGeom prst="rect">
            <a:avLst/>
          </a:prstGeom>
          <a:noFill/>
        </p:spPr>
        <p:txBody>
          <a:bodyPr wrap="none" rtlCol="0">
            <a:spAutoFit/>
          </a:bodyPr>
          <a:lstStyle/>
          <a:p>
            <a:r>
              <a:rPr lang="ko-KR" altLang="en-US" sz="1400" b="1" dirty="0" err="1">
                <a:solidFill>
                  <a:srgbClr val="0070C0"/>
                </a:solidFill>
              </a:rPr>
              <a:t>대</a:t>
            </a:r>
            <a:r>
              <a:rPr lang="ko-KR" altLang="en-US" sz="1400" b="1">
                <a:solidFill>
                  <a:srgbClr val="0070C0"/>
                </a:solidFill>
              </a:rPr>
              <a:t>동물</a:t>
            </a:r>
            <a:endParaRPr lang="ko-KR" altLang="en-US" sz="1400" b="1" dirty="0">
              <a:solidFill>
                <a:srgbClr val="0070C0"/>
              </a:solidFill>
            </a:endParaRPr>
          </a:p>
        </p:txBody>
      </p:sp>
      <p:sp>
        <p:nvSpPr>
          <p:cNvPr id="15" name="TextBox 14"/>
          <p:cNvSpPr txBox="1"/>
          <p:nvPr/>
        </p:nvSpPr>
        <p:spPr>
          <a:xfrm>
            <a:off x="287524" y="728700"/>
            <a:ext cx="6503703" cy="50783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ko-KR" altLang="en-US" b="1" dirty="0">
                <a:solidFill>
                  <a:srgbClr val="0070C0"/>
                </a:solidFill>
              </a:rPr>
              <a:t>살아있는 동물에게서 약의 </a:t>
            </a:r>
            <a:r>
              <a:rPr lang="ko-KR" altLang="en-US" b="1">
                <a:solidFill>
                  <a:srgbClr val="0070C0"/>
                </a:solidFill>
              </a:rPr>
              <a:t>효과와 부작용이 없는지를 확인</a:t>
            </a:r>
            <a:endParaRPr lang="ko-KR" altLang="en-US" b="1" dirty="0">
              <a:solidFill>
                <a:schemeClr val="accent6">
                  <a:lumMod val="75000"/>
                </a:schemeClr>
              </a:solidFill>
            </a:endParaRPr>
          </a:p>
        </p:txBody>
      </p:sp>
    </p:spTree>
    <p:extLst>
      <p:ext uri="{BB962C8B-B14F-4D97-AF65-F5344CB8AC3E}">
        <p14:creationId xmlns:p14="http://schemas.microsoft.com/office/powerpoint/2010/main" val="168685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3688830" cy="400110"/>
          </a:xfrm>
          <a:prstGeom prst="rect">
            <a:avLst/>
          </a:prstGeom>
          <a:noFill/>
        </p:spPr>
        <p:txBody>
          <a:bodyPr wrap="none" rtlCol="0" anchor="ctr" anchorCtr="0">
            <a:spAutoFit/>
          </a:bodyPr>
          <a:lstStyle/>
          <a:p>
            <a:r>
              <a:rPr lang="ko-KR" altLang="en-US" sz="2000" b="1" dirty="0">
                <a:solidFill>
                  <a:schemeClr val="bg1"/>
                </a:solidFill>
              </a:rPr>
              <a:t>신약의 개발과정 </a:t>
            </a:r>
            <a:r>
              <a:rPr lang="en-US" altLang="ko-KR" sz="2000" b="1" dirty="0">
                <a:solidFill>
                  <a:schemeClr val="bg1"/>
                </a:solidFill>
              </a:rPr>
              <a:t>: </a:t>
            </a:r>
            <a:r>
              <a:rPr lang="ko-KR" altLang="en-US" sz="2000" b="1" dirty="0" err="1">
                <a:solidFill>
                  <a:schemeClr val="bg1"/>
                </a:solidFill>
              </a:rPr>
              <a:t>비임상</a:t>
            </a:r>
            <a:r>
              <a:rPr lang="ko-KR" altLang="en-US" sz="2000" b="1" dirty="0">
                <a:solidFill>
                  <a:schemeClr val="bg1"/>
                </a:solidFill>
              </a:rPr>
              <a:t> 시험</a:t>
            </a:r>
          </a:p>
        </p:txBody>
      </p:sp>
      <p:sp>
        <p:nvSpPr>
          <p:cNvPr id="3" name="TextBox 2"/>
          <p:cNvSpPr txBox="1"/>
          <p:nvPr/>
        </p:nvSpPr>
        <p:spPr>
          <a:xfrm>
            <a:off x="805585" y="1088740"/>
            <a:ext cx="7532831" cy="369332"/>
          </a:xfrm>
          <a:prstGeom prst="rect">
            <a:avLst/>
          </a:prstGeom>
          <a:noFill/>
        </p:spPr>
        <p:txBody>
          <a:bodyPr wrap="none" rtlCol="0">
            <a:spAutoFit/>
          </a:bodyPr>
          <a:lstStyle/>
          <a:p>
            <a:r>
              <a:rPr lang="ko-KR" altLang="en-US" b="1" dirty="0">
                <a:solidFill>
                  <a:srgbClr val="0070C0"/>
                </a:solidFill>
              </a:rPr>
              <a:t>외부의 공인 </a:t>
            </a:r>
            <a:r>
              <a:rPr lang="ko-KR" altLang="en-US" b="1">
                <a:solidFill>
                  <a:srgbClr val="0070C0"/>
                </a:solidFill>
              </a:rPr>
              <a:t>인증기관에서의 동물실험을 통해 약물의 안전성 시험 실시</a:t>
            </a:r>
          </a:p>
        </p:txBody>
      </p:sp>
      <p:sp>
        <p:nvSpPr>
          <p:cNvPr id="4" name="모서리가 둥근 직사각형 3"/>
          <p:cNvSpPr/>
          <p:nvPr/>
        </p:nvSpPr>
        <p:spPr>
          <a:xfrm>
            <a:off x="647564" y="2492896"/>
            <a:ext cx="190821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t>단회</a:t>
            </a:r>
            <a:r>
              <a:rPr lang="ko-KR" altLang="en-US" sz="1400" b="1" dirty="0"/>
              <a:t> 투여 독성시험</a:t>
            </a:r>
          </a:p>
        </p:txBody>
      </p:sp>
      <p:sp>
        <p:nvSpPr>
          <p:cNvPr id="5" name="모서리가 둥근 직사각형 4"/>
          <p:cNvSpPr/>
          <p:nvPr/>
        </p:nvSpPr>
        <p:spPr>
          <a:xfrm>
            <a:off x="3617894" y="2492896"/>
            <a:ext cx="190821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반복투여 독성시험</a:t>
            </a:r>
            <a:endParaRPr lang="en-US" altLang="ko-KR" sz="1400" b="1" dirty="0"/>
          </a:p>
          <a:p>
            <a:pPr algn="ctr"/>
            <a:r>
              <a:rPr lang="en-US" altLang="ko-KR" sz="1400" b="1" dirty="0"/>
              <a:t>(1, 3, 6, 12</a:t>
            </a:r>
            <a:r>
              <a:rPr lang="ko-KR" altLang="en-US" sz="1400" b="1" dirty="0"/>
              <a:t>개월</a:t>
            </a:r>
            <a:r>
              <a:rPr lang="en-US" altLang="ko-KR" sz="1400" b="1" dirty="0"/>
              <a:t>)</a:t>
            </a:r>
            <a:endParaRPr lang="ko-KR" altLang="en-US" sz="1400" b="1" dirty="0"/>
          </a:p>
        </p:txBody>
      </p:sp>
      <p:sp>
        <p:nvSpPr>
          <p:cNvPr id="6" name="모서리가 둥근 직사각형 5"/>
          <p:cNvSpPr/>
          <p:nvPr/>
        </p:nvSpPr>
        <p:spPr>
          <a:xfrm>
            <a:off x="6588224" y="2477484"/>
            <a:ext cx="190821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a:t>발암성 시험</a:t>
            </a:r>
            <a:endParaRPr lang="ko-KR" altLang="en-US" sz="1400" b="1" dirty="0"/>
          </a:p>
        </p:txBody>
      </p:sp>
      <p:sp>
        <p:nvSpPr>
          <p:cNvPr id="7" name="TextBox 6"/>
          <p:cNvSpPr txBox="1"/>
          <p:nvPr/>
        </p:nvSpPr>
        <p:spPr>
          <a:xfrm>
            <a:off x="179512" y="1952836"/>
            <a:ext cx="1293944" cy="338554"/>
          </a:xfrm>
          <a:prstGeom prst="rect">
            <a:avLst/>
          </a:prstGeom>
          <a:noFill/>
        </p:spPr>
        <p:txBody>
          <a:bodyPr wrap="none" rtlCol="0">
            <a:spAutoFit/>
          </a:bodyPr>
          <a:lstStyle/>
          <a:p>
            <a:pPr marL="285750" indent="-285750">
              <a:buFont typeface="Wingdings" panose="05000000000000000000" pitchFamily="2" charset="2"/>
              <a:buChar char="u"/>
            </a:pPr>
            <a:r>
              <a:rPr lang="ko-KR" altLang="en-US" sz="1600"/>
              <a:t>일반독성</a:t>
            </a:r>
          </a:p>
        </p:txBody>
      </p:sp>
      <p:sp>
        <p:nvSpPr>
          <p:cNvPr id="8" name="TextBox 7"/>
          <p:cNvSpPr txBox="1"/>
          <p:nvPr/>
        </p:nvSpPr>
        <p:spPr>
          <a:xfrm>
            <a:off x="179512" y="3275925"/>
            <a:ext cx="1293944" cy="338554"/>
          </a:xfrm>
          <a:prstGeom prst="rect">
            <a:avLst/>
          </a:prstGeom>
          <a:noFill/>
        </p:spPr>
        <p:txBody>
          <a:bodyPr wrap="none" rtlCol="0">
            <a:spAutoFit/>
          </a:bodyPr>
          <a:lstStyle/>
          <a:p>
            <a:pPr marL="285750" indent="-285750">
              <a:buFont typeface="Wingdings" panose="05000000000000000000" pitchFamily="2" charset="2"/>
              <a:buChar char="u"/>
            </a:pPr>
            <a:r>
              <a:rPr lang="ko-KR" altLang="en-US" sz="1600" dirty="0"/>
              <a:t>특수독성</a:t>
            </a:r>
          </a:p>
        </p:txBody>
      </p:sp>
      <p:sp>
        <p:nvSpPr>
          <p:cNvPr id="9" name="모서리가 둥근 직사각형 8"/>
          <p:cNvSpPr/>
          <p:nvPr/>
        </p:nvSpPr>
        <p:spPr>
          <a:xfrm>
            <a:off x="647564" y="3704114"/>
            <a:ext cx="1908212" cy="36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유전독성 시험</a:t>
            </a:r>
          </a:p>
        </p:txBody>
      </p:sp>
      <p:sp>
        <p:nvSpPr>
          <p:cNvPr id="10" name="모서리가 둥근 직사각형 9"/>
          <p:cNvSpPr/>
          <p:nvPr/>
        </p:nvSpPr>
        <p:spPr>
          <a:xfrm>
            <a:off x="3617894" y="3704114"/>
            <a:ext cx="1908212" cy="36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생식발생 시험</a:t>
            </a:r>
          </a:p>
        </p:txBody>
      </p:sp>
      <p:sp>
        <p:nvSpPr>
          <p:cNvPr id="11" name="모서리가 둥근 직사각형 10"/>
          <p:cNvSpPr/>
          <p:nvPr/>
        </p:nvSpPr>
        <p:spPr>
          <a:xfrm>
            <a:off x="6588224" y="3677566"/>
            <a:ext cx="1908212" cy="372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a:t>면역독성 시험</a:t>
            </a:r>
            <a:endParaRPr lang="ko-KR" altLang="en-US" sz="1400" b="1" dirty="0"/>
          </a:p>
        </p:txBody>
      </p:sp>
      <p:sp>
        <p:nvSpPr>
          <p:cNvPr id="12" name="모서리가 둥근 직사각형 11"/>
          <p:cNvSpPr/>
          <p:nvPr/>
        </p:nvSpPr>
        <p:spPr>
          <a:xfrm>
            <a:off x="647564" y="4233139"/>
            <a:ext cx="1908212" cy="36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국소독성시험</a:t>
            </a:r>
          </a:p>
        </p:txBody>
      </p:sp>
      <p:sp>
        <p:nvSpPr>
          <p:cNvPr id="13" name="모서리가 둥근 직사각형 12"/>
          <p:cNvSpPr/>
          <p:nvPr/>
        </p:nvSpPr>
        <p:spPr>
          <a:xfrm>
            <a:off x="3617894" y="4233140"/>
            <a:ext cx="1908212" cy="36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t>광독성</a:t>
            </a:r>
            <a:r>
              <a:rPr lang="ko-KR" altLang="en-US" sz="1400" b="1" dirty="0"/>
              <a:t> 시험</a:t>
            </a:r>
          </a:p>
        </p:txBody>
      </p:sp>
      <p:sp>
        <p:nvSpPr>
          <p:cNvPr id="14" name="모서리가 둥근 직사각형 13"/>
          <p:cNvSpPr/>
          <p:nvPr/>
        </p:nvSpPr>
        <p:spPr>
          <a:xfrm>
            <a:off x="6588224" y="4244174"/>
            <a:ext cx="1908212" cy="372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신경독성 시험</a:t>
            </a:r>
          </a:p>
        </p:txBody>
      </p:sp>
      <p:sp>
        <p:nvSpPr>
          <p:cNvPr id="15" name="TextBox 14"/>
          <p:cNvSpPr txBox="1"/>
          <p:nvPr/>
        </p:nvSpPr>
        <p:spPr>
          <a:xfrm>
            <a:off x="179512" y="4833156"/>
            <a:ext cx="1858201" cy="338554"/>
          </a:xfrm>
          <a:prstGeom prst="rect">
            <a:avLst/>
          </a:prstGeom>
          <a:noFill/>
        </p:spPr>
        <p:txBody>
          <a:bodyPr wrap="none" rtlCol="0">
            <a:spAutoFit/>
          </a:bodyPr>
          <a:lstStyle/>
          <a:p>
            <a:pPr marL="285750" indent="-285750">
              <a:buFont typeface="Wingdings" panose="05000000000000000000" pitchFamily="2" charset="2"/>
              <a:buChar char="u"/>
            </a:pPr>
            <a:r>
              <a:rPr lang="ko-KR" altLang="en-US" sz="1600" dirty="0"/>
              <a:t>약리</a:t>
            </a:r>
            <a:r>
              <a:rPr lang="en-US" altLang="ko-KR" sz="1600" dirty="0"/>
              <a:t>/</a:t>
            </a:r>
            <a:r>
              <a:rPr lang="ko-KR" altLang="en-US" sz="1600" dirty="0"/>
              <a:t>동태 독성</a:t>
            </a:r>
          </a:p>
        </p:txBody>
      </p:sp>
      <p:sp>
        <p:nvSpPr>
          <p:cNvPr id="16" name="모서리가 둥근 직사각형 15"/>
          <p:cNvSpPr/>
          <p:nvPr/>
        </p:nvSpPr>
        <p:spPr>
          <a:xfrm>
            <a:off x="647564" y="5479298"/>
            <a:ext cx="2448272" cy="553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t>약동력학</a:t>
            </a:r>
            <a:r>
              <a:rPr lang="ko-KR" altLang="en-US" sz="1400" b="1" dirty="0"/>
              <a:t> 시험</a:t>
            </a:r>
            <a:endParaRPr lang="en-US" altLang="ko-KR" sz="1400" b="1" dirty="0"/>
          </a:p>
          <a:p>
            <a:pPr algn="ctr"/>
            <a:r>
              <a:rPr lang="en-US" altLang="ko-KR" sz="1400" b="1" dirty="0"/>
              <a:t>(</a:t>
            </a:r>
            <a:r>
              <a:rPr lang="ko-KR" altLang="en-US" sz="1400" b="1" dirty="0"/>
              <a:t>흡수</a:t>
            </a:r>
            <a:r>
              <a:rPr lang="en-US" altLang="ko-KR" sz="1400" b="1" dirty="0"/>
              <a:t>, </a:t>
            </a:r>
            <a:r>
              <a:rPr lang="ko-KR" altLang="en-US" sz="1400" b="1" dirty="0"/>
              <a:t>분해</a:t>
            </a:r>
            <a:r>
              <a:rPr lang="en-US" altLang="ko-KR" sz="1400" b="1" dirty="0"/>
              <a:t>, </a:t>
            </a:r>
            <a:r>
              <a:rPr lang="ko-KR" altLang="en-US" sz="1400" b="1" dirty="0"/>
              <a:t>대사</a:t>
            </a:r>
            <a:r>
              <a:rPr lang="en-US" altLang="ko-KR" sz="1400" b="1" dirty="0"/>
              <a:t>, </a:t>
            </a:r>
            <a:r>
              <a:rPr lang="ko-KR" altLang="en-US" sz="1400" b="1" dirty="0"/>
              <a:t>분비</a:t>
            </a:r>
            <a:r>
              <a:rPr lang="en-US" altLang="ko-KR" sz="1400" b="1" dirty="0"/>
              <a:t>)</a:t>
            </a:r>
            <a:endParaRPr lang="ko-KR" altLang="en-US" sz="1400" b="1" dirty="0"/>
          </a:p>
        </p:txBody>
      </p:sp>
      <p:sp>
        <p:nvSpPr>
          <p:cNvPr id="17" name="모서리가 둥근 직사각형 16"/>
          <p:cNvSpPr/>
          <p:nvPr/>
        </p:nvSpPr>
        <p:spPr>
          <a:xfrm>
            <a:off x="3617894" y="5479299"/>
            <a:ext cx="2574286" cy="553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독성약리시험</a:t>
            </a:r>
            <a:endParaRPr lang="en-US" altLang="ko-KR" sz="1400" b="1" dirty="0"/>
          </a:p>
          <a:p>
            <a:pPr algn="ctr"/>
            <a:r>
              <a:rPr lang="en-US" altLang="ko-KR" sz="1400" b="1" dirty="0"/>
              <a:t>(</a:t>
            </a:r>
            <a:r>
              <a:rPr lang="ko-KR" altLang="en-US" sz="1400" b="1" dirty="0"/>
              <a:t>중추신경</a:t>
            </a:r>
            <a:r>
              <a:rPr lang="en-US" altLang="ko-KR" sz="1400" b="1" dirty="0"/>
              <a:t>, </a:t>
            </a:r>
            <a:r>
              <a:rPr lang="ko-KR" altLang="en-US" sz="1400" b="1" dirty="0"/>
              <a:t>심혈관계</a:t>
            </a:r>
            <a:r>
              <a:rPr lang="en-US" altLang="ko-KR" sz="1400" b="1" dirty="0"/>
              <a:t>, </a:t>
            </a:r>
            <a:r>
              <a:rPr lang="ko-KR" altLang="en-US" sz="1400" b="1" dirty="0"/>
              <a:t>호흡계</a:t>
            </a:r>
            <a:r>
              <a:rPr lang="en-US" altLang="ko-KR" sz="1400" b="1" dirty="0"/>
              <a:t>)</a:t>
            </a:r>
            <a:endParaRPr lang="ko-KR" altLang="en-US" sz="1400" b="1" dirty="0"/>
          </a:p>
        </p:txBody>
      </p:sp>
    </p:spTree>
    <p:extLst>
      <p:ext uri="{BB962C8B-B14F-4D97-AF65-F5344CB8AC3E}">
        <p14:creationId xmlns:p14="http://schemas.microsoft.com/office/powerpoint/2010/main" val="536856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linical T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04" y="1592796"/>
            <a:ext cx="7895193" cy="33385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00" y="169972"/>
            <a:ext cx="3496470" cy="400110"/>
          </a:xfrm>
          <a:prstGeom prst="rect">
            <a:avLst/>
          </a:prstGeom>
          <a:noFill/>
        </p:spPr>
        <p:txBody>
          <a:bodyPr wrap="none" rtlCol="0" anchor="ctr" anchorCtr="0">
            <a:spAutoFit/>
          </a:bodyPr>
          <a:lstStyle/>
          <a:p>
            <a:r>
              <a:rPr lang="ko-KR" altLang="en-US" sz="2000" b="1" dirty="0">
                <a:solidFill>
                  <a:schemeClr val="bg1"/>
                </a:solidFill>
              </a:rPr>
              <a:t>약물의 효능 검사 </a:t>
            </a:r>
            <a:r>
              <a:rPr lang="en-US" altLang="ko-KR" sz="2000" b="1" dirty="0">
                <a:solidFill>
                  <a:schemeClr val="bg1"/>
                </a:solidFill>
              </a:rPr>
              <a:t>– </a:t>
            </a:r>
            <a:r>
              <a:rPr lang="ko-KR" altLang="en-US" sz="2000" b="1" dirty="0">
                <a:solidFill>
                  <a:schemeClr val="bg1"/>
                </a:solidFill>
              </a:rPr>
              <a:t>임상실험</a:t>
            </a:r>
          </a:p>
        </p:txBody>
      </p:sp>
    </p:spTree>
    <p:extLst>
      <p:ext uri="{BB962C8B-B14F-4D97-AF65-F5344CB8AC3E}">
        <p14:creationId xmlns:p14="http://schemas.microsoft.com/office/powerpoint/2010/main" val="183690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아래쪽 화살표 27"/>
          <p:cNvSpPr/>
          <p:nvPr/>
        </p:nvSpPr>
        <p:spPr>
          <a:xfrm rot="10800000">
            <a:off x="4641629" y="3810526"/>
            <a:ext cx="180020" cy="698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아래쪽 화살표 26"/>
          <p:cNvSpPr/>
          <p:nvPr/>
        </p:nvSpPr>
        <p:spPr>
          <a:xfrm>
            <a:off x="4344596" y="3829119"/>
            <a:ext cx="180020" cy="698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130825" y="169972"/>
            <a:ext cx="3945311" cy="400110"/>
          </a:xfrm>
          <a:prstGeom prst="rect">
            <a:avLst/>
          </a:prstGeom>
          <a:noFill/>
        </p:spPr>
        <p:txBody>
          <a:bodyPr wrap="none" rtlCol="0" anchor="ctr" anchorCtr="0">
            <a:spAutoFit/>
          </a:bodyPr>
          <a:lstStyle/>
          <a:p>
            <a:r>
              <a:rPr lang="ko-KR" altLang="en-US" sz="2000" b="1" dirty="0">
                <a:solidFill>
                  <a:schemeClr val="bg1"/>
                </a:solidFill>
              </a:rPr>
              <a:t>신약의 개발과정 </a:t>
            </a:r>
            <a:r>
              <a:rPr lang="en-US" altLang="ko-KR" sz="2000" b="1" dirty="0">
                <a:solidFill>
                  <a:schemeClr val="bg1"/>
                </a:solidFill>
              </a:rPr>
              <a:t>: </a:t>
            </a:r>
            <a:r>
              <a:rPr lang="ko-KR" altLang="en-US" sz="2000" b="1" dirty="0">
                <a:solidFill>
                  <a:schemeClr val="bg1"/>
                </a:solidFill>
              </a:rPr>
              <a:t>의약품의 허가</a:t>
            </a:r>
          </a:p>
        </p:txBody>
      </p:sp>
      <p:sp>
        <p:nvSpPr>
          <p:cNvPr id="3" name="모서리가 둥근 직사각형 2"/>
          <p:cNvSpPr/>
          <p:nvPr/>
        </p:nvSpPr>
        <p:spPr>
          <a:xfrm>
            <a:off x="359532" y="1628800"/>
            <a:ext cx="1728192" cy="190821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3"/>
          <p:cNvSpPr/>
          <p:nvPr/>
        </p:nvSpPr>
        <p:spPr>
          <a:xfrm>
            <a:off x="2861810" y="1628800"/>
            <a:ext cx="3420380" cy="44644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7092280" y="2708920"/>
            <a:ext cx="1728192" cy="82809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823518" y="1628800"/>
            <a:ext cx="800219" cy="338554"/>
          </a:xfrm>
          <a:prstGeom prst="rect">
            <a:avLst/>
          </a:prstGeom>
          <a:noFill/>
        </p:spPr>
        <p:txBody>
          <a:bodyPr wrap="none" rtlCol="0">
            <a:spAutoFit/>
          </a:bodyPr>
          <a:lstStyle/>
          <a:p>
            <a:r>
              <a:rPr lang="ko-KR" altLang="en-US" sz="1600" b="1" dirty="0">
                <a:solidFill>
                  <a:srgbClr val="0070C0"/>
                </a:solidFill>
              </a:rPr>
              <a:t>개발자</a:t>
            </a:r>
          </a:p>
        </p:txBody>
      </p:sp>
      <p:sp>
        <p:nvSpPr>
          <p:cNvPr id="9" name="TextBox 8"/>
          <p:cNvSpPr txBox="1"/>
          <p:nvPr/>
        </p:nvSpPr>
        <p:spPr>
          <a:xfrm>
            <a:off x="1394831" y="2060848"/>
            <a:ext cx="2097049" cy="338554"/>
          </a:xfrm>
          <a:prstGeom prst="rect">
            <a:avLst/>
          </a:prstGeom>
          <a:solidFill>
            <a:srgbClr val="92D050"/>
          </a:solidFill>
        </p:spPr>
        <p:txBody>
          <a:bodyPr wrap="none" rtlCol="0">
            <a:spAutoFit/>
          </a:bodyPr>
          <a:lstStyle/>
          <a:p>
            <a:r>
              <a:rPr lang="ko-KR" altLang="en-US" sz="1600" b="1" dirty="0"/>
              <a:t>제조</a:t>
            </a:r>
            <a:r>
              <a:rPr lang="en-US" altLang="ko-KR" sz="1600" b="1" dirty="0"/>
              <a:t>, </a:t>
            </a:r>
            <a:r>
              <a:rPr lang="ko-KR" altLang="en-US" sz="1600" b="1" dirty="0"/>
              <a:t>품목 허가 신청</a:t>
            </a:r>
          </a:p>
        </p:txBody>
      </p:sp>
      <p:sp>
        <p:nvSpPr>
          <p:cNvPr id="10" name="TextBox 9"/>
          <p:cNvSpPr txBox="1"/>
          <p:nvPr/>
        </p:nvSpPr>
        <p:spPr>
          <a:xfrm>
            <a:off x="4171890" y="1628800"/>
            <a:ext cx="800219" cy="338554"/>
          </a:xfrm>
          <a:prstGeom prst="rect">
            <a:avLst/>
          </a:prstGeom>
          <a:noFill/>
        </p:spPr>
        <p:txBody>
          <a:bodyPr wrap="none" rtlCol="0">
            <a:spAutoFit/>
          </a:bodyPr>
          <a:lstStyle/>
          <a:p>
            <a:r>
              <a:rPr lang="ko-KR" altLang="en-US" sz="1600" b="1" dirty="0" err="1">
                <a:solidFill>
                  <a:srgbClr val="0070C0"/>
                </a:solidFill>
              </a:rPr>
              <a:t>식약청</a:t>
            </a:r>
            <a:endParaRPr lang="ko-KR" altLang="en-US" sz="1600" b="1" dirty="0">
              <a:solidFill>
                <a:srgbClr val="0070C0"/>
              </a:solidFill>
            </a:endParaRPr>
          </a:p>
        </p:txBody>
      </p:sp>
      <p:sp>
        <p:nvSpPr>
          <p:cNvPr id="11" name="TextBox 10"/>
          <p:cNvSpPr txBox="1"/>
          <p:nvPr/>
        </p:nvSpPr>
        <p:spPr>
          <a:xfrm>
            <a:off x="7260684" y="2844225"/>
            <a:ext cx="1415772" cy="584775"/>
          </a:xfrm>
          <a:prstGeom prst="rect">
            <a:avLst/>
          </a:prstGeom>
          <a:noFill/>
        </p:spPr>
        <p:txBody>
          <a:bodyPr wrap="none" rtlCol="0">
            <a:spAutoFit/>
          </a:bodyPr>
          <a:lstStyle/>
          <a:p>
            <a:pPr algn="ctr"/>
            <a:r>
              <a:rPr lang="ko-KR" altLang="en-US" sz="1600" b="1" dirty="0">
                <a:solidFill>
                  <a:srgbClr val="0070C0"/>
                </a:solidFill>
              </a:rPr>
              <a:t>중앙약사심의</a:t>
            </a:r>
            <a:endParaRPr lang="en-US" altLang="ko-KR" sz="1600" b="1" dirty="0">
              <a:solidFill>
                <a:srgbClr val="0070C0"/>
              </a:solidFill>
            </a:endParaRPr>
          </a:p>
          <a:p>
            <a:pPr algn="ctr"/>
            <a:r>
              <a:rPr lang="en-US" altLang="ko-KR" sz="1600" dirty="0">
                <a:solidFill>
                  <a:srgbClr val="0070C0"/>
                </a:solidFill>
              </a:rPr>
              <a:t>(</a:t>
            </a:r>
            <a:r>
              <a:rPr lang="ko-KR" altLang="en-US" sz="1600" dirty="0">
                <a:solidFill>
                  <a:srgbClr val="0070C0"/>
                </a:solidFill>
              </a:rPr>
              <a:t>외부전문가</a:t>
            </a:r>
            <a:r>
              <a:rPr lang="en-US" altLang="ko-KR" sz="1600" dirty="0">
                <a:solidFill>
                  <a:srgbClr val="0070C0"/>
                </a:solidFill>
              </a:rPr>
              <a:t>)</a:t>
            </a:r>
            <a:endParaRPr lang="ko-KR" altLang="en-US" sz="1600" dirty="0">
              <a:solidFill>
                <a:srgbClr val="0070C0"/>
              </a:solidFill>
            </a:endParaRPr>
          </a:p>
        </p:txBody>
      </p:sp>
      <p:cxnSp>
        <p:nvCxnSpPr>
          <p:cNvPr id="13" name="직선 화살표 연결선 12"/>
          <p:cNvCxnSpPr/>
          <p:nvPr/>
        </p:nvCxnSpPr>
        <p:spPr>
          <a:xfrm>
            <a:off x="6048164" y="2996952"/>
            <a:ext cx="82809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6003776" y="3284984"/>
            <a:ext cx="87248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78865" y="2514382"/>
            <a:ext cx="1005403" cy="338554"/>
          </a:xfrm>
          <a:prstGeom prst="rect">
            <a:avLst/>
          </a:prstGeom>
          <a:solidFill>
            <a:schemeClr val="bg2"/>
          </a:solidFill>
        </p:spPr>
        <p:txBody>
          <a:bodyPr wrap="none" rtlCol="0">
            <a:spAutoFit/>
          </a:bodyPr>
          <a:lstStyle/>
          <a:p>
            <a:r>
              <a:rPr lang="ko-KR" altLang="en-US" sz="1600" b="1">
                <a:solidFill>
                  <a:srgbClr val="0070C0"/>
                </a:solidFill>
              </a:rPr>
              <a:t>자문의뢰</a:t>
            </a:r>
            <a:endParaRPr lang="ko-KR" altLang="en-US" sz="1600" b="1" dirty="0">
              <a:solidFill>
                <a:srgbClr val="0070C0"/>
              </a:solidFill>
            </a:endParaRPr>
          </a:p>
        </p:txBody>
      </p:sp>
      <p:sp>
        <p:nvSpPr>
          <p:cNvPr id="17" name="TextBox 16"/>
          <p:cNvSpPr txBox="1"/>
          <p:nvPr/>
        </p:nvSpPr>
        <p:spPr>
          <a:xfrm>
            <a:off x="6137078" y="3429000"/>
            <a:ext cx="667170" cy="338554"/>
          </a:xfrm>
          <a:prstGeom prst="rect">
            <a:avLst/>
          </a:prstGeom>
          <a:solidFill>
            <a:schemeClr val="bg2"/>
          </a:solidFill>
        </p:spPr>
        <p:txBody>
          <a:bodyPr wrap="none" rtlCol="0">
            <a:spAutoFit/>
          </a:bodyPr>
          <a:lstStyle/>
          <a:p>
            <a:r>
              <a:rPr lang="ko-KR" altLang="en-US" sz="1600" b="1" dirty="0">
                <a:solidFill>
                  <a:srgbClr val="0070C0"/>
                </a:solidFill>
              </a:rPr>
              <a:t>자 문</a:t>
            </a:r>
          </a:p>
        </p:txBody>
      </p:sp>
      <p:cxnSp>
        <p:nvCxnSpPr>
          <p:cNvPr id="18" name="직선 화살표 연결선 17"/>
          <p:cNvCxnSpPr/>
          <p:nvPr/>
        </p:nvCxnSpPr>
        <p:spPr>
          <a:xfrm flipH="1">
            <a:off x="1763688" y="2669240"/>
            <a:ext cx="1208207"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77109" y="2780928"/>
            <a:ext cx="1282723" cy="338554"/>
          </a:xfrm>
          <a:prstGeom prst="rect">
            <a:avLst/>
          </a:prstGeom>
          <a:solidFill>
            <a:schemeClr val="bg2"/>
          </a:solidFill>
        </p:spPr>
        <p:txBody>
          <a:bodyPr wrap="none" rtlCol="0">
            <a:spAutoFit/>
          </a:bodyPr>
          <a:lstStyle/>
          <a:p>
            <a:r>
              <a:rPr lang="ko-KR" altLang="en-US" sz="1600" b="1" dirty="0"/>
              <a:t>의약품 허가</a:t>
            </a:r>
          </a:p>
        </p:txBody>
      </p:sp>
      <p:sp>
        <p:nvSpPr>
          <p:cNvPr id="21" name="직사각형 20"/>
          <p:cNvSpPr/>
          <p:nvPr/>
        </p:nvSpPr>
        <p:spPr>
          <a:xfrm>
            <a:off x="3419872" y="2564904"/>
            <a:ext cx="2304257" cy="1080120"/>
          </a:xfrm>
          <a:prstGeom prst="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허가심사부서</a:t>
            </a:r>
            <a:endParaRPr lang="en-US" altLang="ko-KR" sz="1400" b="1" dirty="0">
              <a:solidFill>
                <a:schemeClr val="tx1"/>
              </a:solidFill>
            </a:endParaRPr>
          </a:p>
          <a:p>
            <a:pPr algn="ctr"/>
            <a:endParaRPr lang="en-US" altLang="ko-KR" sz="1200" dirty="0">
              <a:solidFill>
                <a:schemeClr val="tx1"/>
              </a:solidFill>
            </a:endParaRPr>
          </a:p>
          <a:p>
            <a:pPr marL="171450" indent="-171450">
              <a:buFont typeface="Arial" panose="020B0604020202020204" pitchFamily="34" charset="0"/>
              <a:buChar char="•"/>
            </a:pPr>
            <a:r>
              <a:rPr lang="ko-KR" altLang="en-US" sz="1200" dirty="0">
                <a:solidFill>
                  <a:schemeClr val="tx1"/>
                </a:solidFill>
              </a:rPr>
              <a:t>안전성</a:t>
            </a:r>
            <a:r>
              <a:rPr lang="en-US" altLang="ko-KR" sz="1200" dirty="0">
                <a:solidFill>
                  <a:schemeClr val="tx1"/>
                </a:solidFill>
              </a:rPr>
              <a:t>, </a:t>
            </a:r>
            <a:r>
              <a:rPr lang="ko-KR" altLang="en-US" sz="1200" dirty="0">
                <a:solidFill>
                  <a:schemeClr val="tx1"/>
                </a:solidFill>
              </a:rPr>
              <a:t>유효성심사</a:t>
            </a:r>
            <a:endParaRPr lang="en-US" altLang="ko-KR" sz="1200" dirty="0">
              <a:solidFill>
                <a:schemeClr val="tx1"/>
              </a:solidFill>
            </a:endParaRPr>
          </a:p>
          <a:p>
            <a:pPr marL="171450" indent="-171450">
              <a:buFont typeface="Arial" panose="020B0604020202020204" pitchFamily="34" charset="0"/>
              <a:buChar char="•"/>
            </a:pPr>
            <a:r>
              <a:rPr lang="ko-KR" altLang="en-US" sz="1200" dirty="0">
                <a:solidFill>
                  <a:schemeClr val="tx1"/>
                </a:solidFill>
              </a:rPr>
              <a:t>기준 및 시험방법 심사</a:t>
            </a:r>
            <a:endParaRPr lang="en-US" altLang="ko-KR" sz="1200" dirty="0">
              <a:solidFill>
                <a:schemeClr val="tx1"/>
              </a:solidFill>
            </a:endParaRPr>
          </a:p>
          <a:p>
            <a:pPr marL="171450" indent="-171450">
              <a:buFont typeface="Arial" panose="020B0604020202020204" pitchFamily="34" charset="0"/>
              <a:buChar char="•"/>
            </a:pPr>
            <a:r>
              <a:rPr lang="ko-KR" altLang="en-US" sz="1200" dirty="0">
                <a:solidFill>
                  <a:schemeClr val="tx1"/>
                </a:solidFill>
              </a:rPr>
              <a:t>제조 및 품질관리 자료 심사</a:t>
            </a:r>
          </a:p>
        </p:txBody>
      </p:sp>
      <p:sp>
        <p:nvSpPr>
          <p:cNvPr id="22" name="직사각형 21"/>
          <p:cNvSpPr/>
          <p:nvPr/>
        </p:nvSpPr>
        <p:spPr>
          <a:xfrm>
            <a:off x="3419872" y="3983662"/>
            <a:ext cx="2304257" cy="345438"/>
          </a:xfrm>
          <a:prstGeom prst="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7030A0"/>
                </a:solidFill>
              </a:rPr>
              <a:t>심사</a:t>
            </a:r>
            <a:r>
              <a:rPr lang="en-US" altLang="ko-KR" sz="1200" dirty="0">
                <a:solidFill>
                  <a:srgbClr val="7030A0"/>
                </a:solidFill>
              </a:rPr>
              <a:t>/</a:t>
            </a:r>
            <a:r>
              <a:rPr lang="ko-KR" altLang="en-US" sz="1200" dirty="0">
                <a:solidFill>
                  <a:srgbClr val="7030A0"/>
                </a:solidFill>
              </a:rPr>
              <a:t>실사 요청 및 결과 회신</a:t>
            </a:r>
            <a:endParaRPr lang="en-US" altLang="ko-KR" sz="1200" dirty="0">
              <a:solidFill>
                <a:srgbClr val="7030A0"/>
              </a:solidFill>
            </a:endParaRPr>
          </a:p>
        </p:txBody>
      </p:sp>
      <p:sp>
        <p:nvSpPr>
          <p:cNvPr id="23" name="직사각형 22"/>
          <p:cNvSpPr/>
          <p:nvPr/>
        </p:nvSpPr>
        <p:spPr>
          <a:xfrm>
            <a:off x="3419872" y="4642434"/>
            <a:ext cx="2304257" cy="1270841"/>
          </a:xfrm>
          <a:prstGeom prst="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의약품품질과</a:t>
            </a:r>
            <a:r>
              <a:rPr lang="en-US" altLang="ko-KR" sz="1400" b="1" dirty="0">
                <a:solidFill>
                  <a:schemeClr val="tx1"/>
                </a:solidFill>
              </a:rPr>
              <a:t>,</a:t>
            </a:r>
          </a:p>
          <a:p>
            <a:pPr algn="ctr"/>
            <a:r>
              <a:rPr lang="ko-KR" altLang="en-US" sz="1400" b="1" dirty="0">
                <a:solidFill>
                  <a:schemeClr val="tx1"/>
                </a:solidFill>
              </a:rPr>
              <a:t>생물의약품정책과</a:t>
            </a:r>
            <a:r>
              <a:rPr lang="en-US" altLang="ko-KR" sz="1400" b="1" dirty="0">
                <a:solidFill>
                  <a:schemeClr val="tx1"/>
                </a:solidFill>
              </a:rPr>
              <a:t>,</a:t>
            </a:r>
          </a:p>
          <a:p>
            <a:pPr algn="ctr"/>
            <a:r>
              <a:rPr lang="ko-KR" altLang="en-US" sz="1400" b="1" dirty="0">
                <a:solidFill>
                  <a:schemeClr val="tx1"/>
                </a:solidFill>
              </a:rPr>
              <a:t>한약정책과</a:t>
            </a:r>
            <a:endParaRPr lang="en-US" altLang="ko-KR" sz="1200" dirty="0">
              <a:solidFill>
                <a:schemeClr val="tx1"/>
              </a:solidFill>
            </a:endParaRPr>
          </a:p>
          <a:p>
            <a:pPr marL="171450" indent="-171450">
              <a:buFont typeface="Arial" panose="020B0604020202020204" pitchFamily="34" charset="0"/>
              <a:buChar char="•"/>
            </a:pPr>
            <a:endParaRPr lang="en-US" altLang="ko-KR" sz="1200" dirty="0">
              <a:solidFill>
                <a:schemeClr val="tx1"/>
              </a:solidFill>
            </a:endParaRPr>
          </a:p>
          <a:p>
            <a:pPr algn="ctr"/>
            <a:r>
              <a:rPr lang="ko-KR" altLang="en-US" sz="1200" dirty="0">
                <a:solidFill>
                  <a:schemeClr val="tx1"/>
                </a:solidFill>
              </a:rPr>
              <a:t>우수의약품 제조 및</a:t>
            </a:r>
            <a:endParaRPr lang="en-US" altLang="ko-KR" sz="1200" dirty="0">
              <a:solidFill>
                <a:schemeClr val="tx1"/>
              </a:solidFill>
            </a:endParaRPr>
          </a:p>
          <a:p>
            <a:pPr algn="ctr"/>
            <a:r>
              <a:rPr lang="ko-KR" altLang="en-US" sz="1200" dirty="0">
                <a:solidFill>
                  <a:schemeClr val="tx1"/>
                </a:solidFill>
              </a:rPr>
              <a:t>품질관리 기준심사 및 실사</a:t>
            </a:r>
          </a:p>
        </p:txBody>
      </p:sp>
      <p:cxnSp>
        <p:nvCxnSpPr>
          <p:cNvPr id="25" name="꺾인 연결선 24"/>
          <p:cNvCxnSpPr>
            <a:stCxn id="9" idx="3"/>
            <a:endCxn id="21" idx="0"/>
          </p:cNvCxnSpPr>
          <p:nvPr/>
        </p:nvCxnSpPr>
        <p:spPr>
          <a:xfrm>
            <a:off x="3491880" y="2230125"/>
            <a:ext cx="1080121" cy="334779"/>
          </a:xfrm>
          <a:prstGeom prst="bent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87524" y="908720"/>
            <a:ext cx="7047122" cy="369332"/>
          </a:xfrm>
          <a:prstGeom prst="rect">
            <a:avLst/>
          </a:prstGeom>
          <a:noFill/>
        </p:spPr>
        <p:txBody>
          <a:bodyPr wrap="none" rtlCol="0">
            <a:spAutoFit/>
          </a:bodyPr>
          <a:lstStyle/>
          <a:p>
            <a:pPr marL="285750" indent="-285750">
              <a:buFont typeface="Arial" panose="020B0604020202020204" pitchFamily="34" charset="0"/>
              <a:buChar char="•"/>
            </a:pPr>
            <a:r>
              <a:rPr lang="ko-KR" altLang="en-US" b="1">
                <a:solidFill>
                  <a:srgbClr val="0070C0"/>
                </a:solidFill>
              </a:rPr>
              <a:t>정부에서 국민을 대상으로 약의 판매를 허가하기 위한 심사과정</a:t>
            </a:r>
            <a:endParaRPr lang="ko-KR" altLang="en-US" b="1" dirty="0">
              <a:solidFill>
                <a:srgbClr val="0070C0"/>
              </a:solidFill>
            </a:endParaRPr>
          </a:p>
        </p:txBody>
      </p:sp>
    </p:spTree>
    <p:extLst>
      <p:ext uri="{BB962C8B-B14F-4D97-AF65-F5344CB8AC3E}">
        <p14:creationId xmlns:p14="http://schemas.microsoft.com/office/powerpoint/2010/main" val="346382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3704860" cy="400110"/>
          </a:xfrm>
          <a:prstGeom prst="rect">
            <a:avLst/>
          </a:prstGeom>
          <a:noFill/>
        </p:spPr>
        <p:txBody>
          <a:bodyPr wrap="none" rtlCol="0" anchor="ctr" anchorCtr="0">
            <a:spAutoFit/>
          </a:bodyPr>
          <a:lstStyle/>
          <a:p>
            <a:r>
              <a:rPr lang="ko-KR" altLang="en-US" sz="2000" b="1" dirty="0">
                <a:solidFill>
                  <a:schemeClr val="bg1"/>
                </a:solidFill>
              </a:rPr>
              <a:t>신약의 개발과정 </a:t>
            </a:r>
            <a:r>
              <a:rPr lang="en-US" altLang="ko-KR" sz="2000" b="1" dirty="0">
                <a:solidFill>
                  <a:schemeClr val="bg1"/>
                </a:solidFill>
              </a:rPr>
              <a:t>: </a:t>
            </a:r>
            <a:r>
              <a:rPr lang="ko-KR" altLang="en-US" sz="2000" b="1" dirty="0">
                <a:solidFill>
                  <a:schemeClr val="bg1"/>
                </a:solidFill>
              </a:rPr>
              <a:t>영업</a:t>
            </a:r>
            <a:r>
              <a:rPr lang="en-US" altLang="ko-KR" sz="2000" b="1" dirty="0">
                <a:solidFill>
                  <a:schemeClr val="bg1"/>
                </a:solidFill>
              </a:rPr>
              <a:t>-</a:t>
            </a:r>
            <a:r>
              <a:rPr lang="ko-KR" altLang="en-US" sz="2000" b="1" dirty="0">
                <a:solidFill>
                  <a:schemeClr val="bg1"/>
                </a:solidFill>
              </a:rPr>
              <a:t>마케팅</a:t>
            </a:r>
            <a:endParaRPr lang="en-US" altLang="ko-KR" sz="2000" b="1" dirty="0">
              <a:solidFill>
                <a:schemeClr val="bg1"/>
              </a:solidFill>
            </a:endParaRPr>
          </a:p>
        </p:txBody>
      </p:sp>
      <p:sp>
        <p:nvSpPr>
          <p:cNvPr id="3" name="모서리가 둥근 직사각형 2"/>
          <p:cNvSpPr/>
          <p:nvPr/>
        </p:nvSpPr>
        <p:spPr>
          <a:xfrm>
            <a:off x="503548" y="3081069"/>
            <a:ext cx="1476164" cy="75608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rgbClr val="FFFF00"/>
                </a:solidFill>
              </a:rPr>
              <a:t>제약회사</a:t>
            </a:r>
          </a:p>
        </p:txBody>
      </p:sp>
      <p:sp>
        <p:nvSpPr>
          <p:cNvPr id="4" name="모서리가 둥근 직사각형 3"/>
          <p:cNvSpPr/>
          <p:nvPr/>
        </p:nvSpPr>
        <p:spPr>
          <a:xfrm>
            <a:off x="2627784" y="3081069"/>
            <a:ext cx="1476164" cy="75608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도  매</a:t>
            </a:r>
          </a:p>
        </p:txBody>
      </p:sp>
      <p:sp>
        <p:nvSpPr>
          <p:cNvPr id="5" name="모서리가 둥근 직사각형 4"/>
          <p:cNvSpPr/>
          <p:nvPr/>
        </p:nvSpPr>
        <p:spPr>
          <a:xfrm>
            <a:off x="5040052" y="1928941"/>
            <a:ext cx="1476164" cy="7560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약 국</a:t>
            </a:r>
          </a:p>
        </p:txBody>
      </p:sp>
      <p:sp>
        <p:nvSpPr>
          <p:cNvPr id="6" name="모서리가 둥근 직사각형 5"/>
          <p:cNvSpPr/>
          <p:nvPr/>
        </p:nvSpPr>
        <p:spPr>
          <a:xfrm>
            <a:off x="5040052" y="4175792"/>
            <a:ext cx="1476164" cy="75608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병 원</a:t>
            </a:r>
          </a:p>
        </p:txBody>
      </p:sp>
      <p:sp>
        <p:nvSpPr>
          <p:cNvPr id="7" name="모서리가 둥근 직사각형 6"/>
          <p:cNvSpPr/>
          <p:nvPr/>
        </p:nvSpPr>
        <p:spPr>
          <a:xfrm>
            <a:off x="7164288" y="3045065"/>
            <a:ext cx="1476164" cy="75608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소비자</a:t>
            </a:r>
            <a:endParaRPr lang="ko-KR" altLang="en-US" b="1" dirty="0"/>
          </a:p>
        </p:txBody>
      </p:sp>
      <p:cxnSp>
        <p:nvCxnSpPr>
          <p:cNvPr id="11" name="꺾인 연결선 10"/>
          <p:cNvCxnSpPr>
            <a:stCxn id="3" idx="0"/>
            <a:endCxn id="5" idx="0"/>
          </p:cNvCxnSpPr>
          <p:nvPr/>
        </p:nvCxnSpPr>
        <p:spPr>
          <a:xfrm rot="5400000" flipH="1" flipV="1">
            <a:off x="2933818" y="236753"/>
            <a:ext cx="1152128" cy="4536504"/>
          </a:xfrm>
          <a:prstGeom prst="bentConnector3">
            <a:avLst>
              <a:gd name="adj1" fmla="val 11984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꺾인 연결선 11"/>
          <p:cNvCxnSpPr>
            <a:stCxn id="3" idx="2"/>
            <a:endCxn id="6" idx="2"/>
          </p:cNvCxnSpPr>
          <p:nvPr/>
        </p:nvCxnSpPr>
        <p:spPr>
          <a:xfrm rot="16200000" flipH="1">
            <a:off x="2962521" y="2116262"/>
            <a:ext cx="1094723" cy="4536504"/>
          </a:xfrm>
          <a:prstGeom prst="bentConnector3">
            <a:avLst>
              <a:gd name="adj1" fmla="val 1208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3" idx="3"/>
            <a:endCxn id="4" idx="1"/>
          </p:cNvCxnSpPr>
          <p:nvPr/>
        </p:nvCxnSpPr>
        <p:spPr>
          <a:xfrm>
            <a:off x="1979712" y="3459111"/>
            <a:ext cx="6480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a:stCxn id="4" idx="3"/>
            <a:endCxn id="5" idx="1"/>
          </p:cNvCxnSpPr>
          <p:nvPr/>
        </p:nvCxnSpPr>
        <p:spPr>
          <a:xfrm flipV="1">
            <a:off x="4103948" y="2306983"/>
            <a:ext cx="936104" cy="115212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4" idx="3"/>
            <a:endCxn id="6" idx="1"/>
          </p:cNvCxnSpPr>
          <p:nvPr/>
        </p:nvCxnSpPr>
        <p:spPr>
          <a:xfrm>
            <a:off x="4103948" y="3459111"/>
            <a:ext cx="936104" cy="109472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5" idx="3"/>
            <a:endCxn id="7" idx="0"/>
          </p:cNvCxnSpPr>
          <p:nvPr/>
        </p:nvCxnSpPr>
        <p:spPr>
          <a:xfrm>
            <a:off x="6516216" y="2306983"/>
            <a:ext cx="1386154" cy="73808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 31"/>
          <p:cNvCxnSpPr>
            <a:stCxn id="6" idx="3"/>
            <a:endCxn id="7" idx="2"/>
          </p:cNvCxnSpPr>
          <p:nvPr/>
        </p:nvCxnSpPr>
        <p:spPr>
          <a:xfrm flipV="1">
            <a:off x="6516216" y="3801149"/>
            <a:ext cx="1386154" cy="7526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997483" y="1307581"/>
            <a:ext cx="630301" cy="369332"/>
          </a:xfrm>
          <a:prstGeom prst="rect">
            <a:avLst/>
          </a:prstGeom>
          <a:noFill/>
        </p:spPr>
        <p:txBody>
          <a:bodyPr wrap="none" rtlCol="0">
            <a:spAutoFit/>
          </a:bodyPr>
          <a:lstStyle/>
          <a:p>
            <a:r>
              <a:rPr lang="en-US" altLang="ko-KR" dirty="0"/>
              <a:t>25%</a:t>
            </a:r>
            <a:endParaRPr lang="ko-KR" altLang="en-US" dirty="0"/>
          </a:p>
        </p:txBody>
      </p:sp>
      <p:sp>
        <p:nvSpPr>
          <p:cNvPr id="36" name="TextBox 35"/>
          <p:cNvSpPr txBox="1"/>
          <p:nvPr/>
        </p:nvSpPr>
        <p:spPr>
          <a:xfrm>
            <a:off x="1997483" y="5291916"/>
            <a:ext cx="630301" cy="369332"/>
          </a:xfrm>
          <a:prstGeom prst="rect">
            <a:avLst/>
          </a:prstGeom>
          <a:noFill/>
        </p:spPr>
        <p:txBody>
          <a:bodyPr wrap="none" rtlCol="0">
            <a:spAutoFit/>
          </a:bodyPr>
          <a:lstStyle/>
          <a:p>
            <a:r>
              <a:rPr lang="en-US" altLang="ko-KR" dirty="0"/>
              <a:t>27%</a:t>
            </a:r>
            <a:endParaRPr lang="ko-KR" altLang="en-US" dirty="0"/>
          </a:p>
        </p:txBody>
      </p:sp>
      <p:sp>
        <p:nvSpPr>
          <p:cNvPr id="37" name="TextBox 36"/>
          <p:cNvSpPr txBox="1"/>
          <p:nvPr/>
        </p:nvSpPr>
        <p:spPr>
          <a:xfrm>
            <a:off x="1997483" y="3071778"/>
            <a:ext cx="630301" cy="369332"/>
          </a:xfrm>
          <a:prstGeom prst="rect">
            <a:avLst/>
          </a:prstGeom>
          <a:noFill/>
        </p:spPr>
        <p:txBody>
          <a:bodyPr wrap="none" rtlCol="0">
            <a:spAutoFit/>
          </a:bodyPr>
          <a:lstStyle/>
          <a:p>
            <a:r>
              <a:rPr lang="en-US" altLang="ko-KR" dirty="0"/>
              <a:t>48%</a:t>
            </a:r>
            <a:endParaRPr lang="ko-KR" altLang="en-US" dirty="0"/>
          </a:p>
        </p:txBody>
      </p:sp>
      <p:sp>
        <p:nvSpPr>
          <p:cNvPr id="38" name="TextBox 37"/>
          <p:cNvSpPr txBox="1"/>
          <p:nvPr/>
        </p:nvSpPr>
        <p:spPr>
          <a:xfrm>
            <a:off x="4175956" y="1928941"/>
            <a:ext cx="630301" cy="369332"/>
          </a:xfrm>
          <a:prstGeom prst="rect">
            <a:avLst/>
          </a:prstGeom>
          <a:noFill/>
        </p:spPr>
        <p:txBody>
          <a:bodyPr wrap="none" rtlCol="0">
            <a:spAutoFit/>
          </a:bodyPr>
          <a:lstStyle/>
          <a:p>
            <a:r>
              <a:rPr lang="en-US" altLang="ko-KR" dirty="0"/>
              <a:t>35%</a:t>
            </a:r>
            <a:endParaRPr lang="ko-KR" altLang="en-US" dirty="0"/>
          </a:p>
        </p:txBody>
      </p:sp>
      <p:sp>
        <p:nvSpPr>
          <p:cNvPr id="39" name="TextBox 38"/>
          <p:cNvSpPr txBox="1"/>
          <p:nvPr/>
        </p:nvSpPr>
        <p:spPr>
          <a:xfrm>
            <a:off x="4175956" y="4617469"/>
            <a:ext cx="630301" cy="369332"/>
          </a:xfrm>
          <a:prstGeom prst="rect">
            <a:avLst/>
          </a:prstGeom>
          <a:noFill/>
        </p:spPr>
        <p:txBody>
          <a:bodyPr wrap="none" rtlCol="0">
            <a:spAutoFit/>
          </a:bodyPr>
          <a:lstStyle/>
          <a:p>
            <a:r>
              <a:rPr lang="en-US" altLang="ko-KR" dirty="0"/>
              <a:t>13%</a:t>
            </a:r>
            <a:endParaRPr lang="ko-KR" altLang="en-US" dirty="0"/>
          </a:p>
        </p:txBody>
      </p:sp>
    </p:spTree>
    <p:extLst>
      <p:ext uri="{BB962C8B-B14F-4D97-AF65-F5344CB8AC3E}">
        <p14:creationId xmlns:p14="http://schemas.microsoft.com/office/powerpoint/2010/main" val="29323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BA1F7-BBB7-4CF1-87F4-8F89EE12C23E}"/>
              </a:ext>
            </a:extLst>
          </p:cNvPr>
          <p:cNvSpPr txBox="1"/>
          <p:nvPr/>
        </p:nvSpPr>
        <p:spPr>
          <a:xfrm>
            <a:off x="130825" y="169972"/>
            <a:ext cx="3240887" cy="400110"/>
          </a:xfrm>
          <a:prstGeom prst="rect">
            <a:avLst/>
          </a:prstGeom>
          <a:noFill/>
        </p:spPr>
        <p:txBody>
          <a:bodyPr wrap="none" rtlCol="0" anchor="ctr" anchorCtr="0">
            <a:spAutoFit/>
          </a:bodyPr>
          <a:lstStyle/>
          <a:p>
            <a:r>
              <a:rPr lang="en-US" altLang="ko-KR" sz="2000" b="1">
                <a:solidFill>
                  <a:schemeClr val="bg1"/>
                </a:solidFill>
              </a:rPr>
              <a:t>Drug Discovery Methods</a:t>
            </a:r>
            <a:endParaRPr lang="ko-KR" altLang="en-US" sz="2000" b="1" dirty="0">
              <a:solidFill>
                <a:schemeClr val="bg1"/>
              </a:solidFill>
            </a:endParaRPr>
          </a:p>
        </p:txBody>
      </p:sp>
      <p:sp>
        <p:nvSpPr>
          <p:cNvPr id="5" name="직사각형 4">
            <a:extLst>
              <a:ext uri="{FF2B5EF4-FFF2-40B4-BE49-F238E27FC236}">
                <a16:creationId xmlns:a16="http://schemas.microsoft.com/office/drawing/2014/main" id="{60E4482E-5A1A-482D-BDE6-881C94C8E257}"/>
              </a:ext>
            </a:extLst>
          </p:cNvPr>
          <p:cNvSpPr/>
          <p:nvPr/>
        </p:nvSpPr>
        <p:spPr>
          <a:xfrm>
            <a:off x="1085712" y="1736812"/>
            <a:ext cx="4572000" cy="3072123"/>
          </a:xfrm>
          <a:prstGeom prst="rect">
            <a:avLst/>
          </a:prstGeom>
        </p:spPr>
        <p:txBody>
          <a:bodyPr>
            <a:spAutoFit/>
          </a:bodyPr>
          <a:lstStyle/>
          <a:p>
            <a:pPr marL="285750" indent="-285750">
              <a:lnSpc>
                <a:spcPct val="200000"/>
              </a:lnSpc>
              <a:buFont typeface="Wingdings" panose="05000000000000000000" pitchFamily="2" charset="2"/>
              <a:buChar char="Ø"/>
            </a:pPr>
            <a:r>
              <a:rPr lang="ko-KR" altLang="en-US" sz="2000" b="1"/>
              <a:t>Random Screening</a:t>
            </a:r>
          </a:p>
          <a:p>
            <a:pPr marL="285750" indent="-285750">
              <a:lnSpc>
                <a:spcPct val="200000"/>
              </a:lnSpc>
              <a:buFont typeface="Wingdings" panose="05000000000000000000" pitchFamily="2" charset="2"/>
              <a:buChar char="Ø"/>
            </a:pPr>
            <a:r>
              <a:rPr lang="ko-KR" altLang="en-US" sz="2000" b="1"/>
              <a:t>Molecular Manipulation</a:t>
            </a:r>
          </a:p>
          <a:p>
            <a:pPr marL="285750" indent="-285750">
              <a:lnSpc>
                <a:spcPct val="200000"/>
              </a:lnSpc>
              <a:buFont typeface="Wingdings" panose="05000000000000000000" pitchFamily="2" charset="2"/>
              <a:buChar char="Ø"/>
            </a:pPr>
            <a:r>
              <a:rPr lang="ko-KR" altLang="en-US" sz="2000" b="1"/>
              <a:t>Molecular Designing</a:t>
            </a:r>
          </a:p>
          <a:p>
            <a:pPr marL="285750" indent="-285750">
              <a:lnSpc>
                <a:spcPct val="200000"/>
              </a:lnSpc>
              <a:buFont typeface="Wingdings" panose="05000000000000000000" pitchFamily="2" charset="2"/>
              <a:buChar char="Ø"/>
            </a:pPr>
            <a:r>
              <a:rPr lang="ko-KR" altLang="en-US" sz="2000" b="1"/>
              <a:t>Drug Metabolites</a:t>
            </a:r>
          </a:p>
          <a:p>
            <a:pPr marL="285750" indent="-285750">
              <a:lnSpc>
                <a:spcPct val="200000"/>
              </a:lnSpc>
              <a:buFont typeface="Wingdings" panose="05000000000000000000" pitchFamily="2" charset="2"/>
              <a:buChar char="Ø"/>
            </a:pPr>
            <a:r>
              <a:rPr lang="ko-KR" altLang="en-US" sz="2000" b="1"/>
              <a:t>Serendipity</a:t>
            </a:r>
          </a:p>
        </p:txBody>
      </p:sp>
    </p:spTree>
    <p:extLst>
      <p:ext uri="{BB962C8B-B14F-4D97-AF65-F5344CB8AC3E}">
        <p14:creationId xmlns:p14="http://schemas.microsoft.com/office/powerpoint/2010/main" val="298940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D18CAA96-5FE0-4A9D-9241-500335254480}"/>
              </a:ext>
            </a:extLst>
          </p:cNvPr>
          <p:cNvPicPr>
            <a:picLocks noChangeAspect="1"/>
          </p:cNvPicPr>
          <p:nvPr/>
        </p:nvPicPr>
        <p:blipFill>
          <a:blip r:embed="rId2"/>
          <a:stretch>
            <a:fillRect/>
          </a:stretch>
        </p:blipFill>
        <p:spPr>
          <a:xfrm>
            <a:off x="2339752" y="728700"/>
            <a:ext cx="4608512" cy="2710889"/>
          </a:xfrm>
          <a:prstGeom prst="rect">
            <a:avLst/>
          </a:prstGeom>
        </p:spPr>
      </p:pic>
      <p:sp>
        <p:nvSpPr>
          <p:cNvPr id="18" name="사각형: 둥근 모서리 17">
            <a:extLst>
              <a:ext uri="{FF2B5EF4-FFF2-40B4-BE49-F238E27FC236}">
                <a16:creationId xmlns:a16="http://schemas.microsoft.com/office/drawing/2014/main" id="{81D3A7E4-4392-4CEC-8003-FB6A037EB6AD}"/>
              </a:ext>
            </a:extLst>
          </p:cNvPr>
          <p:cNvSpPr/>
          <p:nvPr/>
        </p:nvSpPr>
        <p:spPr>
          <a:xfrm>
            <a:off x="347203" y="1926406"/>
            <a:ext cx="1314146" cy="374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rgbClr val="0070C0"/>
                </a:solidFill>
              </a:rPr>
              <a:t>Active Set</a:t>
            </a:r>
          </a:p>
        </p:txBody>
      </p:sp>
      <p:sp>
        <p:nvSpPr>
          <p:cNvPr id="19" name="사각형: 둥근 모서리 18">
            <a:extLst>
              <a:ext uri="{FF2B5EF4-FFF2-40B4-BE49-F238E27FC236}">
                <a16:creationId xmlns:a16="http://schemas.microsoft.com/office/drawing/2014/main" id="{2C4F270D-50D9-4937-A33F-7D8B6541DFF2}"/>
              </a:ext>
            </a:extLst>
          </p:cNvPr>
          <p:cNvSpPr/>
          <p:nvPr/>
        </p:nvSpPr>
        <p:spPr>
          <a:xfrm>
            <a:off x="347203" y="2394458"/>
            <a:ext cx="1314146" cy="37484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rPr>
              <a:t>Inactive Set</a:t>
            </a:r>
          </a:p>
        </p:txBody>
      </p:sp>
      <p:sp>
        <p:nvSpPr>
          <p:cNvPr id="20" name="TextBox 19">
            <a:extLst>
              <a:ext uri="{FF2B5EF4-FFF2-40B4-BE49-F238E27FC236}">
                <a16:creationId xmlns:a16="http://schemas.microsoft.com/office/drawing/2014/main" id="{DDF92934-71FC-478D-8C66-711AF9697DD3}"/>
              </a:ext>
            </a:extLst>
          </p:cNvPr>
          <p:cNvSpPr txBox="1"/>
          <p:nvPr/>
        </p:nvSpPr>
        <p:spPr>
          <a:xfrm>
            <a:off x="3310168" y="1531821"/>
            <a:ext cx="2593980" cy="276999"/>
          </a:xfrm>
          <a:prstGeom prst="rect">
            <a:avLst/>
          </a:prstGeom>
          <a:solidFill>
            <a:srgbClr val="0070C0"/>
          </a:solidFill>
        </p:spPr>
        <p:txBody>
          <a:bodyPr wrap="none" rtlCol="0">
            <a:spAutoFit/>
          </a:bodyPr>
          <a:lstStyle/>
          <a:p>
            <a:r>
              <a:rPr lang="en-US" altLang="ko-KR" sz="1200" b="1">
                <a:solidFill>
                  <a:srgbClr val="FFFF00"/>
                </a:solidFill>
              </a:rPr>
              <a:t>5,000</a:t>
            </a:r>
            <a:r>
              <a:rPr lang="ko-KR" altLang="en-US" sz="1200" b="1">
                <a:solidFill>
                  <a:srgbClr val="FFFF00"/>
                </a:solidFill>
              </a:rPr>
              <a:t>가지 표현자정보의 조합 학습</a:t>
            </a:r>
          </a:p>
        </p:txBody>
      </p:sp>
      <p:sp>
        <p:nvSpPr>
          <p:cNvPr id="21" name="화살표: 오른쪽 20">
            <a:extLst>
              <a:ext uri="{FF2B5EF4-FFF2-40B4-BE49-F238E27FC236}">
                <a16:creationId xmlns:a16="http://schemas.microsoft.com/office/drawing/2014/main" id="{2494A765-A3B2-48A5-860E-9065DF217398}"/>
              </a:ext>
            </a:extLst>
          </p:cNvPr>
          <p:cNvSpPr/>
          <p:nvPr/>
        </p:nvSpPr>
        <p:spPr>
          <a:xfrm>
            <a:off x="1786794" y="2124626"/>
            <a:ext cx="480949" cy="24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E361CE5E-CE1A-4E77-8CB3-ECA62E7286FB}"/>
              </a:ext>
            </a:extLst>
          </p:cNvPr>
          <p:cNvPicPr>
            <a:picLocks noChangeAspect="1"/>
          </p:cNvPicPr>
          <p:nvPr/>
        </p:nvPicPr>
        <p:blipFill>
          <a:blip r:embed="rId3"/>
          <a:stretch>
            <a:fillRect/>
          </a:stretch>
        </p:blipFill>
        <p:spPr>
          <a:xfrm>
            <a:off x="3383868" y="4142614"/>
            <a:ext cx="1228725" cy="1352550"/>
          </a:xfrm>
          <a:prstGeom prst="rect">
            <a:avLst/>
          </a:prstGeom>
        </p:spPr>
      </p:pic>
      <p:sp>
        <p:nvSpPr>
          <p:cNvPr id="23" name="사각형: 둥근 모서리 22">
            <a:extLst>
              <a:ext uri="{FF2B5EF4-FFF2-40B4-BE49-F238E27FC236}">
                <a16:creationId xmlns:a16="http://schemas.microsoft.com/office/drawing/2014/main" id="{6891363D-09E2-4A5C-949B-22F113B290DE}"/>
              </a:ext>
            </a:extLst>
          </p:cNvPr>
          <p:cNvSpPr/>
          <p:nvPr/>
        </p:nvSpPr>
        <p:spPr>
          <a:xfrm>
            <a:off x="3239852" y="5416613"/>
            <a:ext cx="1586442" cy="2923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Learning</a:t>
            </a:r>
            <a:r>
              <a:rPr lang="ko-KR" altLang="en-US" sz="1400" b="1"/>
              <a:t> </a:t>
            </a:r>
            <a:r>
              <a:rPr lang="en-US" altLang="ko-KR" sz="1400" b="1"/>
              <a:t>Model</a:t>
            </a:r>
          </a:p>
        </p:txBody>
      </p:sp>
      <p:sp>
        <p:nvSpPr>
          <p:cNvPr id="24" name="사각형: 둥근 모서리 23">
            <a:extLst>
              <a:ext uri="{FF2B5EF4-FFF2-40B4-BE49-F238E27FC236}">
                <a16:creationId xmlns:a16="http://schemas.microsoft.com/office/drawing/2014/main" id="{FD586F89-BD94-40E0-9DA0-4ECAFA78AE1D}"/>
              </a:ext>
            </a:extLst>
          </p:cNvPr>
          <p:cNvSpPr/>
          <p:nvPr/>
        </p:nvSpPr>
        <p:spPr>
          <a:xfrm>
            <a:off x="251520" y="1458354"/>
            <a:ext cx="1523872" cy="1466590"/>
          </a:xfrm>
          <a:prstGeom prst="roundRect">
            <a:avLst>
              <a:gd name="adj" fmla="val 107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사각형: 둥근 모서리 24">
            <a:extLst>
              <a:ext uri="{FF2B5EF4-FFF2-40B4-BE49-F238E27FC236}">
                <a16:creationId xmlns:a16="http://schemas.microsoft.com/office/drawing/2014/main" id="{2AAE4A90-F5F2-4FA3-9536-CB0698B43C84}"/>
              </a:ext>
            </a:extLst>
          </p:cNvPr>
          <p:cNvSpPr/>
          <p:nvPr/>
        </p:nvSpPr>
        <p:spPr>
          <a:xfrm>
            <a:off x="251520" y="1448780"/>
            <a:ext cx="1523872" cy="35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6" name="TextBox 25">
            <a:extLst>
              <a:ext uri="{FF2B5EF4-FFF2-40B4-BE49-F238E27FC236}">
                <a16:creationId xmlns:a16="http://schemas.microsoft.com/office/drawing/2014/main" id="{E9CBA214-D2FB-45DE-AA83-222FD2224497}"/>
              </a:ext>
            </a:extLst>
          </p:cNvPr>
          <p:cNvSpPr txBox="1"/>
          <p:nvPr/>
        </p:nvSpPr>
        <p:spPr>
          <a:xfrm>
            <a:off x="374426" y="1494358"/>
            <a:ext cx="1209242" cy="307777"/>
          </a:xfrm>
          <a:prstGeom prst="rect">
            <a:avLst/>
          </a:prstGeom>
          <a:noFill/>
        </p:spPr>
        <p:txBody>
          <a:bodyPr wrap="none" rtlCol="0">
            <a:spAutoFit/>
          </a:bodyPr>
          <a:lstStyle/>
          <a:p>
            <a:r>
              <a:rPr lang="en-US" altLang="ko-KR" sz="1400" b="1">
                <a:solidFill>
                  <a:srgbClr val="FFFF00"/>
                </a:solidFill>
              </a:rPr>
              <a:t>Drug Target</a:t>
            </a:r>
            <a:endParaRPr lang="ko-KR" altLang="en-US" sz="1400" b="1">
              <a:solidFill>
                <a:srgbClr val="FFFF00"/>
              </a:solidFill>
            </a:endParaRPr>
          </a:p>
        </p:txBody>
      </p:sp>
      <p:pic>
        <p:nvPicPr>
          <p:cNvPr id="27" name="그림 26">
            <a:extLst>
              <a:ext uri="{FF2B5EF4-FFF2-40B4-BE49-F238E27FC236}">
                <a16:creationId xmlns:a16="http://schemas.microsoft.com/office/drawing/2014/main" id="{85455A8E-0D9C-40CE-89D5-5CD3A7B85D99}"/>
              </a:ext>
            </a:extLst>
          </p:cNvPr>
          <p:cNvPicPr>
            <a:picLocks noChangeAspect="1"/>
          </p:cNvPicPr>
          <p:nvPr/>
        </p:nvPicPr>
        <p:blipFill>
          <a:blip r:embed="rId4"/>
          <a:stretch>
            <a:fillRect/>
          </a:stretch>
        </p:blipFill>
        <p:spPr>
          <a:xfrm>
            <a:off x="251520" y="4376119"/>
            <a:ext cx="1089188" cy="1041486"/>
          </a:xfrm>
          <a:prstGeom prst="rect">
            <a:avLst/>
          </a:prstGeom>
        </p:spPr>
      </p:pic>
      <p:pic>
        <p:nvPicPr>
          <p:cNvPr id="28" name="그림 27">
            <a:extLst>
              <a:ext uri="{FF2B5EF4-FFF2-40B4-BE49-F238E27FC236}">
                <a16:creationId xmlns:a16="http://schemas.microsoft.com/office/drawing/2014/main" id="{E75363C6-6604-4ABF-83AB-164D8EAA9429}"/>
              </a:ext>
            </a:extLst>
          </p:cNvPr>
          <p:cNvPicPr>
            <a:picLocks noChangeAspect="1"/>
          </p:cNvPicPr>
          <p:nvPr/>
        </p:nvPicPr>
        <p:blipFill>
          <a:blip r:embed="rId5"/>
          <a:stretch>
            <a:fillRect/>
          </a:stretch>
        </p:blipFill>
        <p:spPr>
          <a:xfrm>
            <a:off x="1426940" y="4818889"/>
            <a:ext cx="1033536" cy="1009685"/>
          </a:xfrm>
          <a:prstGeom prst="rect">
            <a:avLst/>
          </a:prstGeom>
        </p:spPr>
      </p:pic>
      <p:sp>
        <p:nvSpPr>
          <p:cNvPr id="29" name="TextBox 28">
            <a:extLst>
              <a:ext uri="{FF2B5EF4-FFF2-40B4-BE49-F238E27FC236}">
                <a16:creationId xmlns:a16="http://schemas.microsoft.com/office/drawing/2014/main" id="{7B7B860B-BC5B-43D3-BC39-912B7F2C76AA}"/>
              </a:ext>
            </a:extLst>
          </p:cNvPr>
          <p:cNvSpPr txBox="1"/>
          <p:nvPr/>
        </p:nvSpPr>
        <p:spPr>
          <a:xfrm>
            <a:off x="305602" y="5847655"/>
            <a:ext cx="1962397" cy="461665"/>
          </a:xfrm>
          <a:prstGeom prst="rect">
            <a:avLst/>
          </a:prstGeom>
          <a:noFill/>
        </p:spPr>
        <p:txBody>
          <a:bodyPr wrap="none" rtlCol="0">
            <a:spAutoFit/>
          </a:bodyPr>
          <a:lstStyle/>
          <a:p>
            <a:r>
              <a:rPr lang="en-US" altLang="ko-KR" sz="1200" b="1">
                <a:solidFill>
                  <a:schemeClr val="accent6">
                    <a:lumMod val="75000"/>
                  </a:schemeClr>
                </a:solidFill>
              </a:rPr>
              <a:t>200</a:t>
            </a:r>
            <a:r>
              <a:rPr lang="ko-KR" altLang="en-US" sz="1200" b="1">
                <a:solidFill>
                  <a:schemeClr val="accent6">
                    <a:lumMod val="75000"/>
                  </a:schemeClr>
                </a:solidFill>
              </a:rPr>
              <a:t>억 건 화합물 구조 </a:t>
            </a:r>
            <a:r>
              <a:rPr lang="en-US" altLang="ko-KR" sz="1200" b="1">
                <a:solidFill>
                  <a:schemeClr val="accent6">
                    <a:lumMod val="75000"/>
                  </a:schemeClr>
                </a:solidFill>
              </a:rPr>
              <a:t>DB</a:t>
            </a:r>
          </a:p>
          <a:p>
            <a:r>
              <a:rPr lang="en-US" altLang="ko-KR" sz="1200" b="1">
                <a:solidFill>
                  <a:schemeClr val="accent6">
                    <a:lumMod val="75000"/>
                  </a:schemeClr>
                </a:solidFill>
              </a:rPr>
              <a:t>(18</a:t>
            </a:r>
            <a:r>
              <a:rPr lang="ko-KR" altLang="en-US" sz="1200" b="1">
                <a:solidFill>
                  <a:schemeClr val="accent6">
                    <a:lumMod val="75000"/>
                  </a:schemeClr>
                </a:solidFill>
              </a:rPr>
              <a:t>조 개 </a:t>
            </a:r>
            <a:r>
              <a:rPr lang="en-US" altLang="ko-KR" sz="1200" b="1">
                <a:solidFill>
                  <a:schemeClr val="accent6">
                    <a:lumMod val="75000"/>
                  </a:schemeClr>
                </a:solidFill>
              </a:rPr>
              <a:t>Informatioin)</a:t>
            </a:r>
            <a:endParaRPr lang="ko-KR" altLang="en-US" sz="1200" b="1">
              <a:solidFill>
                <a:schemeClr val="accent6">
                  <a:lumMod val="75000"/>
                </a:schemeClr>
              </a:solidFill>
            </a:endParaRPr>
          </a:p>
        </p:txBody>
      </p:sp>
      <p:cxnSp>
        <p:nvCxnSpPr>
          <p:cNvPr id="30" name="직선 연결선 29">
            <a:extLst>
              <a:ext uri="{FF2B5EF4-FFF2-40B4-BE49-F238E27FC236}">
                <a16:creationId xmlns:a16="http://schemas.microsoft.com/office/drawing/2014/main" id="{5A8EF477-2A5C-4A94-BE5E-E26E005902B7}"/>
              </a:ext>
            </a:extLst>
          </p:cNvPr>
          <p:cNvCxnSpPr/>
          <p:nvPr/>
        </p:nvCxnSpPr>
        <p:spPr>
          <a:xfrm>
            <a:off x="143215" y="3793055"/>
            <a:ext cx="874926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사각형: 둥근 모서리 30">
            <a:extLst>
              <a:ext uri="{FF2B5EF4-FFF2-40B4-BE49-F238E27FC236}">
                <a16:creationId xmlns:a16="http://schemas.microsoft.com/office/drawing/2014/main" id="{7E15712B-128C-41C0-B9CF-38F5994FDD4E}"/>
              </a:ext>
            </a:extLst>
          </p:cNvPr>
          <p:cNvSpPr/>
          <p:nvPr/>
        </p:nvSpPr>
        <p:spPr>
          <a:xfrm>
            <a:off x="137540" y="800402"/>
            <a:ext cx="2130203" cy="340490"/>
          </a:xfrm>
          <a:prstGeom prst="roundRect">
            <a:avLst>
              <a:gd name="adj" fmla="val 48007"/>
            </a:avLst>
          </a:prstGeom>
          <a:solidFill>
            <a:srgbClr val="3AA9C5"/>
          </a:solidFill>
          <a:ln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a:t>Model</a:t>
            </a:r>
            <a:r>
              <a:rPr lang="ko-KR" altLang="en-US" sz="1600" b="1"/>
              <a:t> </a:t>
            </a:r>
            <a:r>
              <a:rPr lang="en-US" altLang="ko-KR" sz="1600" b="1"/>
              <a:t>Build</a:t>
            </a:r>
            <a:endParaRPr lang="ko-KR" altLang="en-US" sz="1600" b="1"/>
          </a:p>
        </p:txBody>
      </p:sp>
      <p:sp>
        <p:nvSpPr>
          <p:cNvPr id="32" name="사각형: 둥근 모서리 31">
            <a:extLst>
              <a:ext uri="{FF2B5EF4-FFF2-40B4-BE49-F238E27FC236}">
                <a16:creationId xmlns:a16="http://schemas.microsoft.com/office/drawing/2014/main" id="{240D1116-F4B2-4064-8BA3-C5A2CE8B95C2}"/>
              </a:ext>
            </a:extLst>
          </p:cNvPr>
          <p:cNvSpPr/>
          <p:nvPr/>
        </p:nvSpPr>
        <p:spPr>
          <a:xfrm>
            <a:off x="137540" y="3925408"/>
            <a:ext cx="1523809" cy="340490"/>
          </a:xfrm>
          <a:prstGeom prst="roundRect">
            <a:avLst>
              <a:gd name="adj" fmla="val 48007"/>
            </a:avLst>
          </a:prstGeom>
          <a:solidFill>
            <a:srgbClr val="3AA9C5"/>
          </a:solidFill>
          <a:ln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a:t>후보도출</a:t>
            </a:r>
          </a:p>
        </p:txBody>
      </p:sp>
      <p:sp>
        <p:nvSpPr>
          <p:cNvPr id="33" name="화살표: 오른쪽 32">
            <a:extLst>
              <a:ext uri="{FF2B5EF4-FFF2-40B4-BE49-F238E27FC236}">
                <a16:creationId xmlns:a16="http://schemas.microsoft.com/office/drawing/2014/main" id="{11DD79FA-F4A9-4EB7-ABAA-FD4716DF3E6A}"/>
              </a:ext>
            </a:extLst>
          </p:cNvPr>
          <p:cNvSpPr/>
          <p:nvPr/>
        </p:nvSpPr>
        <p:spPr>
          <a:xfrm>
            <a:off x="2676672" y="4897752"/>
            <a:ext cx="480949" cy="24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C3C8DAC-3580-4E40-A108-6C5CB75FA177}"/>
              </a:ext>
            </a:extLst>
          </p:cNvPr>
          <p:cNvSpPr txBox="1"/>
          <p:nvPr/>
        </p:nvSpPr>
        <p:spPr>
          <a:xfrm>
            <a:off x="3692664" y="3410451"/>
            <a:ext cx="1820242" cy="276999"/>
          </a:xfrm>
          <a:prstGeom prst="rect">
            <a:avLst/>
          </a:prstGeom>
          <a:solidFill>
            <a:srgbClr val="0070C0"/>
          </a:solidFill>
        </p:spPr>
        <p:txBody>
          <a:bodyPr wrap="none" rtlCol="0">
            <a:spAutoFit/>
          </a:bodyPr>
          <a:lstStyle/>
          <a:p>
            <a:r>
              <a:rPr lang="en-US" altLang="ko-KR" sz="1200" b="1">
                <a:solidFill>
                  <a:srgbClr val="FFFF00"/>
                </a:solidFill>
              </a:rPr>
              <a:t>Parrallel GPU Machine</a:t>
            </a:r>
            <a:endParaRPr lang="ko-KR" altLang="en-US" sz="1200" b="1">
              <a:solidFill>
                <a:srgbClr val="FFFF00"/>
              </a:solidFill>
            </a:endParaRPr>
          </a:p>
        </p:txBody>
      </p:sp>
      <p:sp>
        <p:nvSpPr>
          <p:cNvPr id="35" name="화살표: 오른쪽 34">
            <a:extLst>
              <a:ext uri="{FF2B5EF4-FFF2-40B4-BE49-F238E27FC236}">
                <a16:creationId xmlns:a16="http://schemas.microsoft.com/office/drawing/2014/main" id="{FF57422D-D09B-4326-8F00-2E2A7A3226AC}"/>
              </a:ext>
            </a:extLst>
          </p:cNvPr>
          <p:cNvSpPr/>
          <p:nvPr/>
        </p:nvSpPr>
        <p:spPr>
          <a:xfrm>
            <a:off x="4880140" y="4897752"/>
            <a:ext cx="480949" cy="24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id="{7D4DB4BA-7673-465C-93C9-D2B15281E9EA}"/>
              </a:ext>
            </a:extLst>
          </p:cNvPr>
          <p:cNvPicPr>
            <a:picLocks noChangeAspect="1"/>
          </p:cNvPicPr>
          <p:nvPr/>
        </p:nvPicPr>
        <p:blipFill>
          <a:blip r:embed="rId3"/>
          <a:stretch>
            <a:fillRect/>
          </a:stretch>
        </p:blipFill>
        <p:spPr>
          <a:xfrm>
            <a:off x="7344308" y="1361930"/>
            <a:ext cx="1228725" cy="1352550"/>
          </a:xfrm>
          <a:prstGeom prst="rect">
            <a:avLst/>
          </a:prstGeom>
        </p:spPr>
      </p:pic>
      <p:sp>
        <p:nvSpPr>
          <p:cNvPr id="37" name="사각형: 둥근 모서리 36">
            <a:extLst>
              <a:ext uri="{FF2B5EF4-FFF2-40B4-BE49-F238E27FC236}">
                <a16:creationId xmlns:a16="http://schemas.microsoft.com/office/drawing/2014/main" id="{A9E1F46C-4869-4301-93A4-6A31BFD1AA24}"/>
              </a:ext>
            </a:extLst>
          </p:cNvPr>
          <p:cNvSpPr/>
          <p:nvPr/>
        </p:nvSpPr>
        <p:spPr>
          <a:xfrm>
            <a:off x="7200292" y="2635929"/>
            <a:ext cx="1586442" cy="2923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Learning</a:t>
            </a:r>
            <a:r>
              <a:rPr lang="ko-KR" altLang="en-US" sz="1400" b="1"/>
              <a:t> </a:t>
            </a:r>
            <a:r>
              <a:rPr lang="en-US" altLang="ko-KR" sz="1400" b="1"/>
              <a:t>Model</a:t>
            </a:r>
          </a:p>
        </p:txBody>
      </p:sp>
      <p:pic>
        <p:nvPicPr>
          <p:cNvPr id="38" name="그림 37">
            <a:extLst>
              <a:ext uri="{FF2B5EF4-FFF2-40B4-BE49-F238E27FC236}">
                <a16:creationId xmlns:a16="http://schemas.microsoft.com/office/drawing/2014/main" id="{00253E97-A4C5-4BCB-9488-3DE79E490D36}"/>
              </a:ext>
            </a:extLst>
          </p:cNvPr>
          <p:cNvPicPr>
            <a:picLocks noChangeAspect="1"/>
          </p:cNvPicPr>
          <p:nvPr/>
        </p:nvPicPr>
        <p:blipFill>
          <a:blip r:embed="rId6"/>
          <a:stretch>
            <a:fillRect/>
          </a:stretch>
        </p:blipFill>
        <p:spPr>
          <a:xfrm>
            <a:off x="5540251" y="4376118"/>
            <a:ext cx="1223329" cy="1245491"/>
          </a:xfrm>
          <a:prstGeom prst="rect">
            <a:avLst/>
          </a:prstGeom>
        </p:spPr>
      </p:pic>
      <p:sp>
        <p:nvSpPr>
          <p:cNvPr id="39" name="TextBox 38">
            <a:extLst>
              <a:ext uri="{FF2B5EF4-FFF2-40B4-BE49-F238E27FC236}">
                <a16:creationId xmlns:a16="http://schemas.microsoft.com/office/drawing/2014/main" id="{312185A6-1E66-4138-B817-7A878AD60B04}"/>
              </a:ext>
            </a:extLst>
          </p:cNvPr>
          <p:cNvSpPr txBox="1"/>
          <p:nvPr/>
        </p:nvSpPr>
        <p:spPr>
          <a:xfrm>
            <a:off x="3923928" y="5890447"/>
            <a:ext cx="2050433" cy="307777"/>
          </a:xfrm>
          <a:prstGeom prst="rect">
            <a:avLst/>
          </a:prstGeom>
          <a:noFill/>
        </p:spPr>
        <p:txBody>
          <a:bodyPr wrap="none" rtlCol="0">
            <a:spAutoFit/>
          </a:bodyPr>
          <a:lstStyle/>
          <a:p>
            <a:r>
              <a:rPr lang="ko-KR" altLang="en-US" sz="1400" b="1"/>
              <a:t>신규 골격 </a:t>
            </a:r>
            <a:r>
              <a:rPr lang="en-US" altLang="ko-KR" sz="1400" b="1"/>
              <a:t>Hit Filtering</a:t>
            </a:r>
            <a:endParaRPr lang="ko-KR" altLang="en-US" sz="1400" b="1"/>
          </a:p>
        </p:txBody>
      </p:sp>
      <p:sp>
        <p:nvSpPr>
          <p:cNvPr id="40" name="화살표: 오른쪽 39">
            <a:extLst>
              <a:ext uri="{FF2B5EF4-FFF2-40B4-BE49-F238E27FC236}">
                <a16:creationId xmlns:a16="http://schemas.microsoft.com/office/drawing/2014/main" id="{7A6F2C30-8B2C-44CD-AF21-776FE8D0AD1C}"/>
              </a:ext>
            </a:extLst>
          </p:cNvPr>
          <p:cNvSpPr/>
          <p:nvPr/>
        </p:nvSpPr>
        <p:spPr>
          <a:xfrm>
            <a:off x="6909480" y="4875750"/>
            <a:ext cx="480949" cy="24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Picture 2" descr="adme에 대한 이미지 검색결과">
            <a:extLst>
              <a:ext uri="{FF2B5EF4-FFF2-40B4-BE49-F238E27FC236}">
                <a16:creationId xmlns:a16="http://schemas.microsoft.com/office/drawing/2014/main" id="{B5AE970F-EEFA-4B24-89D7-625AA41C8B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7537" y="4391590"/>
            <a:ext cx="1560716" cy="127458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0C08E48-016B-4C66-9613-72577BDCC374}"/>
              </a:ext>
            </a:extLst>
          </p:cNvPr>
          <p:cNvSpPr txBox="1"/>
          <p:nvPr/>
        </p:nvSpPr>
        <p:spPr>
          <a:xfrm>
            <a:off x="7452320" y="5890446"/>
            <a:ext cx="1611339" cy="307777"/>
          </a:xfrm>
          <a:prstGeom prst="rect">
            <a:avLst/>
          </a:prstGeom>
          <a:noFill/>
        </p:spPr>
        <p:txBody>
          <a:bodyPr wrap="none" rtlCol="0">
            <a:spAutoFit/>
          </a:bodyPr>
          <a:lstStyle/>
          <a:p>
            <a:r>
              <a:rPr lang="en-US" altLang="ko-KR" sz="1400" b="1"/>
              <a:t>Hit Optimization</a:t>
            </a:r>
            <a:endParaRPr lang="ko-KR" altLang="en-US" sz="1400" b="1"/>
          </a:p>
        </p:txBody>
      </p:sp>
      <p:sp>
        <p:nvSpPr>
          <p:cNvPr id="43" name="TextBox 42">
            <a:extLst>
              <a:ext uri="{FF2B5EF4-FFF2-40B4-BE49-F238E27FC236}">
                <a16:creationId xmlns:a16="http://schemas.microsoft.com/office/drawing/2014/main" id="{EC1438CE-A197-4E64-8042-B0998518E18C}"/>
              </a:ext>
            </a:extLst>
          </p:cNvPr>
          <p:cNvSpPr txBox="1"/>
          <p:nvPr/>
        </p:nvSpPr>
        <p:spPr>
          <a:xfrm>
            <a:off x="6270283" y="5890447"/>
            <a:ext cx="816249" cy="307777"/>
          </a:xfrm>
          <a:prstGeom prst="rect">
            <a:avLst/>
          </a:prstGeom>
          <a:noFill/>
        </p:spPr>
        <p:txBody>
          <a:bodyPr wrap="none" rtlCol="0">
            <a:spAutoFit/>
          </a:bodyPr>
          <a:lstStyle/>
          <a:p>
            <a:r>
              <a:rPr lang="en-US" altLang="ko-KR" sz="1400" b="1"/>
              <a:t>100 Hit</a:t>
            </a:r>
            <a:endParaRPr lang="ko-KR" altLang="en-US" sz="1400" b="1"/>
          </a:p>
        </p:txBody>
      </p:sp>
      <p:sp>
        <p:nvSpPr>
          <p:cNvPr id="44" name="TextBox 43">
            <a:extLst>
              <a:ext uri="{FF2B5EF4-FFF2-40B4-BE49-F238E27FC236}">
                <a16:creationId xmlns:a16="http://schemas.microsoft.com/office/drawing/2014/main" id="{FD1ED0D0-6A7F-48F3-AF02-27863A916620}"/>
              </a:ext>
            </a:extLst>
          </p:cNvPr>
          <p:cNvSpPr txBox="1"/>
          <p:nvPr/>
        </p:nvSpPr>
        <p:spPr>
          <a:xfrm>
            <a:off x="7156274" y="2998339"/>
            <a:ext cx="1700202" cy="646331"/>
          </a:xfrm>
          <a:prstGeom prst="rect">
            <a:avLst/>
          </a:prstGeom>
          <a:noFill/>
        </p:spPr>
        <p:txBody>
          <a:bodyPr wrap="square" rtlCol="0">
            <a:spAutoFit/>
          </a:bodyPr>
          <a:lstStyle/>
          <a:p>
            <a:pPr algn="just"/>
            <a:r>
              <a:rPr lang="ko-KR" altLang="en-US" sz="1200" b="1">
                <a:solidFill>
                  <a:schemeClr val="accent6">
                    <a:lumMod val="75000"/>
                  </a:schemeClr>
                </a:solidFill>
              </a:rPr>
              <a:t>화합물의 활성을 정확히 표현할 수 있는 최적 조합 표현자 추출</a:t>
            </a:r>
          </a:p>
        </p:txBody>
      </p:sp>
      <p:sp>
        <p:nvSpPr>
          <p:cNvPr id="45" name="TextBox 44">
            <a:extLst>
              <a:ext uri="{FF2B5EF4-FFF2-40B4-BE49-F238E27FC236}">
                <a16:creationId xmlns:a16="http://schemas.microsoft.com/office/drawing/2014/main" id="{AD69D0C7-6337-4E3B-9956-8E10E672F01C}"/>
              </a:ext>
            </a:extLst>
          </p:cNvPr>
          <p:cNvSpPr txBox="1"/>
          <p:nvPr/>
        </p:nvSpPr>
        <p:spPr>
          <a:xfrm>
            <a:off x="107504" y="3068960"/>
            <a:ext cx="2006511" cy="276999"/>
          </a:xfrm>
          <a:prstGeom prst="rect">
            <a:avLst/>
          </a:prstGeom>
          <a:solidFill>
            <a:srgbClr val="0070C0"/>
          </a:solidFill>
        </p:spPr>
        <p:txBody>
          <a:bodyPr wrap="none" rtlCol="0">
            <a:spAutoFit/>
          </a:bodyPr>
          <a:lstStyle/>
          <a:p>
            <a:r>
              <a:rPr lang="en-US" altLang="ko-KR" sz="1200" b="1">
                <a:solidFill>
                  <a:srgbClr val="FFFF00"/>
                </a:solidFill>
              </a:rPr>
              <a:t>Source: </a:t>
            </a:r>
            <a:r>
              <a:rPr lang="ko-KR" altLang="en-US" sz="1200" b="1">
                <a:solidFill>
                  <a:srgbClr val="FFFF00"/>
                </a:solidFill>
              </a:rPr>
              <a:t>실험</a:t>
            </a:r>
            <a:r>
              <a:rPr lang="en-US" altLang="ko-KR" sz="1200" b="1">
                <a:solidFill>
                  <a:srgbClr val="FFFF00"/>
                </a:solidFill>
              </a:rPr>
              <a:t>, </a:t>
            </a:r>
            <a:r>
              <a:rPr lang="ko-KR" altLang="en-US" sz="1200" b="1">
                <a:solidFill>
                  <a:srgbClr val="FFFF00"/>
                </a:solidFill>
              </a:rPr>
              <a:t>특허</a:t>
            </a:r>
            <a:r>
              <a:rPr lang="en-US" altLang="ko-KR" sz="1200" b="1">
                <a:solidFill>
                  <a:srgbClr val="FFFF00"/>
                </a:solidFill>
              </a:rPr>
              <a:t>, </a:t>
            </a:r>
            <a:r>
              <a:rPr lang="ko-KR" altLang="en-US" sz="1200" b="1">
                <a:solidFill>
                  <a:srgbClr val="FFFF00"/>
                </a:solidFill>
              </a:rPr>
              <a:t>논문</a:t>
            </a:r>
            <a:r>
              <a:rPr lang="en-US" altLang="ko-KR" sz="1200" b="1">
                <a:solidFill>
                  <a:srgbClr val="FFFF00"/>
                </a:solidFill>
              </a:rPr>
              <a:t>,,,</a:t>
            </a:r>
            <a:endParaRPr lang="ko-KR" altLang="en-US" sz="1200" b="1">
              <a:solidFill>
                <a:srgbClr val="FFFF00"/>
              </a:solidFill>
            </a:endParaRPr>
          </a:p>
        </p:txBody>
      </p:sp>
      <p:sp>
        <p:nvSpPr>
          <p:cNvPr id="46" name="TextBox 45">
            <a:extLst>
              <a:ext uri="{FF2B5EF4-FFF2-40B4-BE49-F238E27FC236}">
                <a16:creationId xmlns:a16="http://schemas.microsoft.com/office/drawing/2014/main" id="{5A27CE0E-6E86-4F29-964C-3A732D8ECDD0}"/>
              </a:ext>
            </a:extLst>
          </p:cNvPr>
          <p:cNvSpPr txBox="1"/>
          <p:nvPr/>
        </p:nvSpPr>
        <p:spPr>
          <a:xfrm>
            <a:off x="130825" y="169972"/>
            <a:ext cx="4301177" cy="400110"/>
          </a:xfrm>
          <a:prstGeom prst="rect">
            <a:avLst/>
          </a:prstGeom>
          <a:noFill/>
        </p:spPr>
        <p:txBody>
          <a:bodyPr wrap="none" rtlCol="0" anchor="ctr" anchorCtr="0">
            <a:spAutoFit/>
          </a:bodyPr>
          <a:lstStyle/>
          <a:p>
            <a:r>
              <a:rPr lang="ko-KR" altLang="en-US" sz="2000" b="1">
                <a:solidFill>
                  <a:schemeClr val="bg1"/>
                </a:solidFill>
              </a:rPr>
              <a:t>인공지능을 활용한 후보물질의 발굴</a:t>
            </a:r>
            <a:endParaRPr lang="en-US" altLang="ko-KR" sz="2000" b="1" dirty="0">
              <a:solidFill>
                <a:schemeClr val="bg1"/>
              </a:solidFill>
            </a:endParaRPr>
          </a:p>
        </p:txBody>
      </p:sp>
    </p:spTree>
    <p:extLst>
      <p:ext uri="{BB962C8B-B14F-4D97-AF65-F5344CB8AC3E}">
        <p14:creationId xmlns:p14="http://schemas.microsoft.com/office/powerpoint/2010/main" val="168680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936A570-070C-4FC8-B59C-6617E537B62C}"/>
              </a:ext>
            </a:extLst>
          </p:cNvPr>
          <p:cNvPicPr>
            <a:picLocks noChangeAspect="1"/>
          </p:cNvPicPr>
          <p:nvPr/>
        </p:nvPicPr>
        <p:blipFill>
          <a:blip r:embed="rId2"/>
          <a:stretch>
            <a:fillRect/>
          </a:stretch>
        </p:blipFill>
        <p:spPr>
          <a:xfrm>
            <a:off x="5544108" y="764704"/>
            <a:ext cx="3312142" cy="5589240"/>
          </a:xfrm>
          <a:prstGeom prst="rect">
            <a:avLst/>
          </a:prstGeom>
        </p:spPr>
      </p:pic>
      <p:pic>
        <p:nvPicPr>
          <p:cNvPr id="2050" name="Picture 2" descr="drug discoveryì ëí ì´ë¯¸ì§ ê²ìê²°ê³¼">
            <a:extLst>
              <a:ext uri="{FF2B5EF4-FFF2-40B4-BE49-F238E27FC236}">
                <a16:creationId xmlns:a16="http://schemas.microsoft.com/office/drawing/2014/main" id="{2303AD00-4539-49B8-BD48-CB9A08F91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08" y="764704"/>
            <a:ext cx="4930857" cy="36981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3E6068-8724-4065-BCDF-496EF6CD5F8C}"/>
              </a:ext>
            </a:extLst>
          </p:cNvPr>
          <p:cNvSpPr txBox="1"/>
          <p:nvPr/>
        </p:nvSpPr>
        <p:spPr>
          <a:xfrm>
            <a:off x="287524" y="4579964"/>
            <a:ext cx="5241756" cy="1477328"/>
          </a:xfrm>
          <a:prstGeom prst="rect">
            <a:avLst/>
          </a:prstGeom>
          <a:noFill/>
        </p:spPr>
        <p:txBody>
          <a:bodyPr wrap="none" rtlCol="0">
            <a:spAutoFit/>
          </a:bodyPr>
          <a:lstStyle/>
          <a:p>
            <a:pPr marL="285750" indent="-285750">
              <a:buFont typeface="Wingdings" panose="05000000000000000000" pitchFamily="2" charset="2"/>
              <a:buChar char="§"/>
            </a:pPr>
            <a:r>
              <a:rPr lang="en-US" altLang="ko-KR"/>
              <a:t>in silico (ligand, inhibitor, agonist, antagonist)</a:t>
            </a:r>
          </a:p>
          <a:p>
            <a:pPr marL="285750" indent="-285750">
              <a:buFont typeface="Wingdings" panose="05000000000000000000" pitchFamily="2" charset="2"/>
              <a:buChar char="§"/>
            </a:pPr>
            <a:r>
              <a:rPr lang="en-US" altLang="ko-KR"/>
              <a:t>Enzyme Assay : IC</a:t>
            </a:r>
            <a:r>
              <a:rPr lang="en-US" altLang="ko-KR" baseline="-25000"/>
              <a:t>50</a:t>
            </a:r>
            <a:r>
              <a:rPr lang="en-US" altLang="ko-KR"/>
              <a:t>, EC</a:t>
            </a:r>
            <a:r>
              <a:rPr lang="en-US" altLang="ko-KR" baseline="-25000"/>
              <a:t>50</a:t>
            </a:r>
            <a:r>
              <a:rPr lang="en-US" altLang="ko-KR"/>
              <a:t> (in vitro)</a:t>
            </a:r>
          </a:p>
          <a:p>
            <a:pPr marL="285750" indent="-285750">
              <a:buFont typeface="Wingdings" panose="05000000000000000000" pitchFamily="2" charset="2"/>
              <a:buChar char="§"/>
            </a:pPr>
            <a:r>
              <a:rPr lang="en-US" altLang="ko-KR"/>
              <a:t>Cell line Assay : IC</a:t>
            </a:r>
            <a:r>
              <a:rPr lang="en-US" altLang="ko-KR" baseline="-25000"/>
              <a:t>50</a:t>
            </a:r>
            <a:r>
              <a:rPr lang="en-US" altLang="ko-KR"/>
              <a:t>, EC</a:t>
            </a:r>
            <a:r>
              <a:rPr lang="en-US" altLang="ko-KR" baseline="-25000"/>
              <a:t>50</a:t>
            </a:r>
            <a:r>
              <a:rPr lang="en-US" altLang="ko-KR"/>
              <a:t> (in vitro)</a:t>
            </a:r>
          </a:p>
          <a:p>
            <a:pPr marL="285750" indent="-285750">
              <a:buFont typeface="Wingdings" panose="05000000000000000000" pitchFamily="2" charset="2"/>
              <a:buChar char="§"/>
            </a:pPr>
            <a:r>
              <a:rPr lang="en-US" altLang="ko-KR"/>
              <a:t>Animal Test : LD50, MTD (in vivo)</a:t>
            </a:r>
          </a:p>
          <a:p>
            <a:pPr marL="285750" indent="-285750">
              <a:buFont typeface="Wingdings" panose="05000000000000000000" pitchFamily="2" charset="2"/>
              <a:buChar char="§"/>
            </a:pPr>
            <a:r>
              <a:rPr lang="en-US" altLang="ko-KR"/>
              <a:t>Clinical Trial : NOAEL, LOAEL</a:t>
            </a:r>
            <a:endParaRPr lang="ko-KR" altLang="en-US"/>
          </a:p>
        </p:txBody>
      </p:sp>
      <p:sp>
        <p:nvSpPr>
          <p:cNvPr id="7" name="TextBox 6">
            <a:extLst>
              <a:ext uri="{FF2B5EF4-FFF2-40B4-BE49-F238E27FC236}">
                <a16:creationId xmlns:a16="http://schemas.microsoft.com/office/drawing/2014/main" id="{2A6BE179-661C-44A1-8FCF-46646935B4B8}"/>
              </a:ext>
            </a:extLst>
          </p:cNvPr>
          <p:cNvSpPr txBox="1"/>
          <p:nvPr/>
        </p:nvSpPr>
        <p:spPr>
          <a:xfrm>
            <a:off x="130825" y="169972"/>
            <a:ext cx="3441968" cy="400110"/>
          </a:xfrm>
          <a:prstGeom prst="rect">
            <a:avLst/>
          </a:prstGeom>
          <a:noFill/>
        </p:spPr>
        <p:txBody>
          <a:bodyPr wrap="none" rtlCol="0" anchor="ctr" anchorCtr="0">
            <a:spAutoFit/>
          </a:bodyPr>
          <a:lstStyle/>
          <a:p>
            <a:r>
              <a:rPr lang="ko-KR" altLang="en-US" sz="2000" b="1">
                <a:solidFill>
                  <a:schemeClr val="bg1"/>
                </a:solidFill>
              </a:rPr>
              <a:t>계산화학 후보물질 발굴과정</a:t>
            </a:r>
            <a:endParaRPr lang="en-US" altLang="ko-KR" sz="2000" b="1" dirty="0">
              <a:solidFill>
                <a:schemeClr val="bg1"/>
              </a:solidFill>
            </a:endParaRPr>
          </a:p>
        </p:txBody>
      </p:sp>
    </p:spTree>
    <p:extLst>
      <p:ext uri="{BB962C8B-B14F-4D97-AF65-F5344CB8AC3E}">
        <p14:creationId xmlns:p14="http://schemas.microsoft.com/office/powerpoint/2010/main" val="3123462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2A0567D6-C43A-45B9-BC5A-9A48D65B8E1D}"/>
              </a:ext>
            </a:extLst>
          </p:cNvPr>
          <p:cNvSpPr/>
          <p:nvPr/>
        </p:nvSpPr>
        <p:spPr>
          <a:xfrm>
            <a:off x="323528" y="980728"/>
            <a:ext cx="2016224" cy="396044"/>
          </a:xfrm>
          <a:prstGeom prst="roundRect">
            <a:avLst>
              <a:gd name="adj" fmla="val 48007"/>
            </a:avLst>
          </a:prstGeom>
          <a:solidFill>
            <a:srgbClr val="3AA9C5"/>
          </a:solidFill>
          <a:ln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Training DB</a:t>
            </a:r>
            <a:endParaRPr lang="ko-KR" altLang="en-US" b="1" dirty="0"/>
          </a:p>
        </p:txBody>
      </p:sp>
      <p:graphicFrame>
        <p:nvGraphicFramePr>
          <p:cNvPr id="3" name="표 2">
            <a:extLst>
              <a:ext uri="{FF2B5EF4-FFF2-40B4-BE49-F238E27FC236}">
                <a16:creationId xmlns:a16="http://schemas.microsoft.com/office/drawing/2014/main" id="{1E2B13C0-307F-4E68-AEF9-DC0382367373}"/>
              </a:ext>
            </a:extLst>
          </p:cNvPr>
          <p:cNvGraphicFramePr>
            <a:graphicFrameLocks noGrp="1"/>
          </p:cNvGraphicFramePr>
          <p:nvPr>
            <p:extLst/>
          </p:nvPr>
        </p:nvGraphicFramePr>
        <p:xfrm>
          <a:off x="539552" y="1563355"/>
          <a:ext cx="2916324" cy="891540"/>
        </p:xfrm>
        <a:graphic>
          <a:graphicData uri="http://schemas.openxmlformats.org/drawingml/2006/table">
            <a:tbl>
              <a:tblPr>
                <a:tableStyleId>{5C22544A-7EE6-4342-B048-85BDC9FD1C3A}</a:tableStyleId>
              </a:tblPr>
              <a:tblGrid>
                <a:gridCol w="2286663">
                  <a:extLst>
                    <a:ext uri="{9D8B030D-6E8A-4147-A177-3AD203B41FA5}">
                      <a16:colId xmlns:a16="http://schemas.microsoft.com/office/drawing/2014/main" val="1459724557"/>
                    </a:ext>
                  </a:extLst>
                </a:gridCol>
                <a:gridCol w="629661">
                  <a:extLst>
                    <a:ext uri="{9D8B030D-6E8A-4147-A177-3AD203B41FA5}">
                      <a16:colId xmlns:a16="http://schemas.microsoft.com/office/drawing/2014/main" val="1232196391"/>
                    </a:ext>
                  </a:extLst>
                </a:gridCol>
              </a:tblGrid>
              <a:tr h="209550">
                <a:tc>
                  <a:txBody>
                    <a:bodyPr/>
                    <a:lstStyle/>
                    <a:p>
                      <a:pPr algn="l" fontAlgn="ctr"/>
                      <a:r>
                        <a:rPr lang="en-US" sz="1400" b="1" u="none" strike="noStrike">
                          <a:effectLst/>
                        </a:rPr>
                        <a:t>No. of all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2,589</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730852580"/>
                  </a:ext>
                </a:extLst>
              </a:tr>
              <a:tr h="209550">
                <a:tc>
                  <a:txBody>
                    <a:bodyPr/>
                    <a:lstStyle/>
                    <a:p>
                      <a:pPr algn="l" fontAlgn="ctr"/>
                      <a:r>
                        <a:rPr lang="en-US" sz="1400" b="1" u="none" strike="noStrike">
                          <a:effectLst/>
                        </a:rPr>
                        <a:t>No. of successful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397</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796405765"/>
                  </a:ext>
                </a:extLst>
              </a:tr>
              <a:tr h="209550">
                <a:tc>
                  <a:txBody>
                    <a:bodyPr/>
                    <a:lstStyle/>
                    <a:p>
                      <a:pPr algn="l" fontAlgn="ctr"/>
                      <a:r>
                        <a:rPr lang="en-US" sz="1400" b="1" u="none" strike="noStrike">
                          <a:effectLst/>
                        </a:rPr>
                        <a:t>No. of clinical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723</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4293288134"/>
                  </a:ext>
                </a:extLst>
              </a:tr>
              <a:tr h="209550">
                <a:tc>
                  <a:txBody>
                    <a:bodyPr/>
                    <a:lstStyle/>
                    <a:p>
                      <a:pPr algn="l" fontAlgn="ctr"/>
                      <a:r>
                        <a:rPr lang="en-US" sz="1400" b="1" u="none" strike="noStrike">
                          <a:effectLst/>
                        </a:rPr>
                        <a:t>No. of research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1,469</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365863046"/>
                  </a:ext>
                </a:extLst>
              </a:tr>
            </a:tbl>
          </a:graphicData>
        </a:graphic>
      </p:graphicFrame>
      <p:sp>
        <p:nvSpPr>
          <p:cNvPr id="4" name="사각형: 둥근 모서리 3">
            <a:extLst>
              <a:ext uri="{FF2B5EF4-FFF2-40B4-BE49-F238E27FC236}">
                <a16:creationId xmlns:a16="http://schemas.microsoft.com/office/drawing/2014/main" id="{1E88741A-4710-4455-83D4-167D8C8AA449}"/>
              </a:ext>
            </a:extLst>
          </p:cNvPr>
          <p:cNvSpPr/>
          <p:nvPr/>
        </p:nvSpPr>
        <p:spPr>
          <a:xfrm>
            <a:off x="323528" y="4005064"/>
            <a:ext cx="2340260" cy="396044"/>
          </a:xfrm>
          <a:prstGeom prst="roundRect">
            <a:avLst>
              <a:gd name="adj" fmla="val 48007"/>
            </a:avLst>
          </a:prstGeom>
          <a:solidFill>
            <a:srgbClr val="3AA9C5"/>
          </a:solidFill>
          <a:ln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FF00"/>
                </a:solidFill>
              </a:rPr>
              <a:t>Chemical Library</a:t>
            </a:r>
            <a:endParaRPr lang="ko-KR" altLang="en-US" b="1"/>
          </a:p>
        </p:txBody>
      </p:sp>
      <p:graphicFrame>
        <p:nvGraphicFramePr>
          <p:cNvPr id="5" name="표 4">
            <a:extLst>
              <a:ext uri="{FF2B5EF4-FFF2-40B4-BE49-F238E27FC236}">
                <a16:creationId xmlns:a16="http://schemas.microsoft.com/office/drawing/2014/main" id="{085CDD90-2358-47D2-AC30-4BC401F13B3F}"/>
              </a:ext>
            </a:extLst>
          </p:cNvPr>
          <p:cNvGraphicFramePr>
            <a:graphicFrameLocks noGrp="1"/>
          </p:cNvGraphicFramePr>
          <p:nvPr>
            <p:extLst/>
          </p:nvPr>
        </p:nvGraphicFramePr>
        <p:xfrm>
          <a:off x="4031940" y="1563355"/>
          <a:ext cx="4464496" cy="2005965"/>
        </p:xfrm>
        <a:graphic>
          <a:graphicData uri="http://schemas.openxmlformats.org/drawingml/2006/table">
            <a:tbl>
              <a:tblPr>
                <a:tableStyleId>{5C22544A-7EE6-4342-B048-85BDC9FD1C3A}</a:tableStyleId>
              </a:tblPr>
              <a:tblGrid>
                <a:gridCol w="3627403">
                  <a:extLst>
                    <a:ext uri="{9D8B030D-6E8A-4147-A177-3AD203B41FA5}">
                      <a16:colId xmlns:a16="http://schemas.microsoft.com/office/drawing/2014/main" val="4184838857"/>
                    </a:ext>
                  </a:extLst>
                </a:gridCol>
                <a:gridCol w="837093">
                  <a:extLst>
                    <a:ext uri="{9D8B030D-6E8A-4147-A177-3AD203B41FA5}">
                      <a16:colId xmlns:a16="http://schemas.microsoft.com/office/drawing/2014/main" val="284716249"/>
                    </a:ext>
                  </a:extLst>
                </a:gridCol>
              </a:tblGrid>
              <a:tr h="209550">
                <a:tc>
                  <a:txBody>
                    <a:bodyPr/>
                    <a:lstStyle/>
                    <a:p>
                      <a:pPr algn="l" fontAlgn="ctr"/>
                      <a:r>
                        <a:rPr lang="en-US" sz="1400" b="1" u="none" strike="noStrike">
                          <a:effectLst/>
                        </a:rPr>
                        <a:t>No. of drugs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31,614</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377349917"/>
                  </a:ext>
                </a:extLst>
              </a:tr>
              <a:tr h="209550">
                <a:tc>
                  <a:txBody>
                    <a:bodyPr/>
                    <a:lstStyle/>
                    <a:p>
                      <a:pPr algn="l" fontAlgn="ctr"/>
                      <a:r>
                        <a:rPr lang="en-US" sz="1400" b="1" u="none" strike="noStrike">
                          <a:effectLst/>
                        </a:rPr>
                        <a:t>No. of approved drugs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2,071</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822114756"/>
                  </a:ext>
                </a:extLst>
              </a:tr>
              <a:tr h="209550">
                <a:tc>
                  <a:txBody>
                    <a:bodyPr/>
                    <a:lstStyle/>
                    <a:p>
                      <a:pPr algn="l" fontAlgn="ctr"/>
                      <a:r>
                        <a:rPr lang="en-US" sz="1400" b="1" u="none" strike="noStrike">
                          <a:effectLst/>
                        </a:rPr>
                        <a:t>No. of drugs withdrawn from the market</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154</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631706956"/>
                  </a:ext>
                </a:extLst>
              </a:tr>
              <a:tr h="209550">
                <a:tc>
                  <a:txBody>
                    <a:bodyPr/>
                    <a:lstStyle/>
                    <a:p>
                      <a:pPr algn="l" fontAlgn="ctr"/>
                      <a:r>
                        <a:rPr lang="en-US" sz="1400" b="1" u="none" strike="noStrike">
                          <a:effectLst/>
                        </a:rPr>
                        <a:t>No. of clinical trial drugs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7,291</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699385218"/>
                  </a:ext>
                </a:extLst>
              </a:tr>
              <a:tr h="209550">
                <a:tc>
                  <a:txBody>
                    <a:bodyPr/>
                    <a:lstStyle/>
                    <a:p>
                      <a:pPr algn="l" fontAlgn="ctr"/>
                      <a:r>
                        <a:rPr lang="en-US" sz="1400" b="1" u="none" strike="noStrike">
                          <a:effectLst/>
                        </a:rPr>
                        <a:t>No. of preclinical drugs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357</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873249168"/>
                  </a:ext>
                </a:extLst>
              </a:tr>
              <a:tr h="209550">
                <a:tc>
                  <a:txBody>
                    <a:bodyPr/>
                    <a:lstStyle/>
                    <a:p>
                      <a:pPr algn="l" fontAlgn="ctr"/>
                      <a:r>
                        <a:rPr lang="en-US" sz="1400" b="1" u="none" strike="noStrike">
                          <a:effectLst/>
                        </a:rPr>
                        <a:t>No. of drugs terminated</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1,701</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74507377"/>
                  </a:ext>
                </a:extLst>
              </a:tr>
              <a:tr h="209550">
                <a:tc>
                  <a:txBody>
                    <a:bodyPr/>
                    <a:lstStyle/>
                    <a:p>
                      <a:pPr algn="l" fontAlgn="ctr"/>
                      <a:r>
                        <a:rPr lang="en-US" sz="1400" b="1" u="none" strike="noStrike">
                          <a:effectLst/>
                        </a:rPr>
                        <a:t>No. of investigative drugs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17,803</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162381255"/>
                  </a:ext>
                </a:extLst>
              </a:tr>
              <a:tr h="209550">
                <a:tc>
                  <a:txBody>
                    <a:bodyPr/>
                    <a:lstStyle/>
                    <a:p>
                      <a:pPr algn="l" fontAlgn="ctr"/>
                      <a:r>
                        <a:rPr lang="en-US" sz="1400" b="1" u="none" strike="noStrike">
                          <a:effectLst/>
                        </a:rPr>
                        <a:t>No. of multi-target agents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26,368</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488518347"/>
                  </a:ext>
                </a:extLst>
              </a:tr>
              <a:tr h="209550">
                <a:tc>
                  <a:txBody>
                    <a:bodyPr/>
                    <a:lstStyle/>
                    <a:p>
                      <a:pPr algn="l" fontAlgn="ctr"/>
                      <a:r>
                        <a:rPr lang="en-US" sz="1400" b="1" u="none" strike="noStrike" dirty="0">
                          <a:effectLst/>
                        </a:rPr>
                        <a:t>No. of drug combinations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dirty="0">
                          <a:effectLst/>
                        </a:rPr>
                        <a:t>115</a:t>
                      </a:r>
                      <a:endParaRPr lang="en-US" altLang="ko-KR"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946383954"/>
                  </a:ext>
                </a:extLst>
              </a:tr>
            </a:tbl>
          </a:graphicData>
        </a:graphic>
      </p:graphicFrame>
      <p:sp>
        <p:nvSpPr>
          <p:cNvPr id="6" name="TextBox 5">
            <a:extLst>
              <a:ext uri="{FF2B5EF4-FFF2-40B4-BE49-F238E27FC236}">
                <a16:creationId xmlns:a16="http://schemas.microsoft.com/office/drawing/2014/main" id="{102C35C4-6F07-4065-9CB7-8A1EBEF023F9}"/>
              </a:ext>
            </a:extLst>
          </p:cNvPr>
          <p:cNvSpPr txBox="1"/>
          <p:nvPr/>
        </p:nvSpPr>
        <p:spPr>
          <a:xfrm>
            <a:off x="2915816" y="4600031"/>
            <a:ext cx="3150221" cy="646331"/>
          </a:xfrm>
          <a:prstGeom prst="rect">
            <a:avLst/>
          </a:prstGeom>
          <a:noFill/>
        </p:spPr>
        <p:txBody>
          <a:bodyPr wrap="none" rtlCol="0">
            <a:spAutoFit/>
          </a:bodyPr>
          <a:lstStyle/>
          <a:p>
            <a:pPr marL="285750" indent="-285750">
              <a:buFont typeface="Wingdings" panose="05000000000000000000" pitchFamily="2" charset="2"/>
              <a:buChar char="u"/>
            </a:pPr>
            <a:r>
              <a:rPr lang="en-US" altLang="ko-KR" b="1"/>
              <a:t>20 Billions Compounds</a:t>
            </a:r>
          </a:p>
          <a:p>
            <a:r>
              <a:rPr lang="en-US" altLang="ko-KR" b="1"/>
              <a:t>    (</a:t>
            </a:r>
            <a:r>
              <a:rPr lang="ko-KR" altLang="en-US" b="1"/>
              <a:t>전세계 구매가능 화합물</a:t>
            </a:r>
            <a:r>
              <a:rPr lang="en-US" altLang="ko-KR" b="1"/>
              <a:t>)</a:t>
            </a:r>
            <a:endParaRPr lang="ko-KR" altLang="en-US" b="1"/>
          </a:p>
        </p:txBody>
      </p:sp>
      <p:pic>
        <p:nvPicPr>
          <p:cNvPr id="7" name="그림 6">
            <a:extLst>
              <a:ext uri="{FF2B5EF4-FFF2-40B4-BE49-F238E27FC236}">
                <a16:creationId xmlns:a16="http://schemas.microsoft.com/office/drawing/2014/main" id="{AE0E7F83-3426-4D41-A8CB-ED7CD5084DCE}"/>
              </a:ext>
            </a:extLst>
          </p:cNvPr>
          <p:cNvPicPr>
            <a:picLocks noChangeAspect="1"/>
          </p:cNvPicPr>
          <p:nvPr/>
        </p:nvPicPr>
        <p:blipFill>
          <a:blip r:embed="rId2"/>
          <a:stretch>
            <a:fillRect/>
          </a:stretch>
        </p:blipFill>
        <p:spPr>
          <a:xfrm>
            <a:off x="221321" y="4561158"/>
            <a:ext cx="1304925" cy="1247775"/>
          </a:xfrm>
          <a:prstGeom prst="rect">
            <a:avLst/>
          </a:prstGeom>
        </p:spPr>
      </p:pic>
      <p:pic>
        <p:nvPicPr>
          <p:cNvPr id="8" name="그림 7">
            <a:extLst>
              <a:ext uri="{FF2B5EF4-FFF2-40B4-BE49-F238E27FC236}">
                <a16:creationId xmlns:a16="http://schemas.microsoft.com/office/drawing/2014/main" id="{0590B554-9280-4DD2-9F63-4B64949D5391}"/>
              </a:ext>
            </a:extLst>
          </p:cNvPr>
          <p:cNvPicPr>
            <a:picLocks noChangeAspect="1"/>
          </p:cNvPicPr>
          <p:nvPr/>
        </p:nvPicPr>
        <p:blipFill>
          <a:blip r:embed="rId3"/>
          <a:stretch>
            <a:fillRect/>
          </a:stretch>
        </p:blipFill>
        <p:spPr>
          <a:xfrm>
            <a:off x="1466189" y="5135649"/>
            <a:ext cx="1238250" cy="1209675"/>
          </a:xfrm>
          <a:prstGeom prst="rect">
            <a:avLst/>
          </a:prstGeom>
        </p:spPr>
      </p:pic>
      <p:sp>
        <p:nvSpPr>
          <p:cNvPr id="9" name="TextBox 8">
            <a:extLst>
              <a:ext uri="{FF2B5EF4-FFF2-40B4-BE49-F238E27FC236}">
                <a16:creationId xmlns:a16="http://schemas.microsoft.com/office/drawing/2014/main" id="{2BE48C8D-8C17-4EB5-BB9A-66D93D2F29ED}"/>
              </a:ext>
            </a:extLst>
          </p:cNvPr>
          <p:cNvSpPr txBox="1"/>
          <p:nvPr/>
        </p:nvSpPr>
        <p:spPr>
          <a:xfrm>
            <a:off x="3198569" y="5358876"/>
            <a:ext cx="2885726" cy="523220"/>
          </a:xfrm>
          <a:prstGeom prst="rect">
            <a:avLst/>
          </a:prstGeom>
          <a:noFill/>
        </p:spPr>
        <p:txBody>
          <a:bodyPr wrap="none" rtlCol="0">
            <a:spAutoFit/>
          </a:bodyPr>
          <a:lstStyle/>
          <a:p>
            <a:pPr marL="285750" indent="-285750">
              <a:buFont typeface="Arial" panose="020B0604020202020204" pitchFamily="34" charset="0"/>
              <a:buChar char="•"/>
            </a:pPr>
            <a:r>
              <a:rPr lang="en-US" altLang="ko-KR" sz="1400" b="1">
                <a:solidFill>
                  <a:srgbClr val="0070C0"/>
                </a:solidFill>
              </a:rPr>
              <a:t>&gt; 5,000 </a:t>
            </a:r>
            <a:r>
              <a:rPr lang="ko-KR" altLang="en-US" sz="1400" b="1">
                <a:solidFill>
                  <a:srgbClr val="0070C0"/>
                </a:solidFill>
              </a:rPr>
              <a:t>개 표현자 정보</a:t>
            </a:r>
            <a:r>
              <a:rPr lang="en-US" altLang="ko-KR" sz="1400" b="1">
                <a:solidFill>
                  <a:srgbClr val="0070C0"/>
                </a:solidFill>
              </a:rPr>
              <a:t>  </a:t>
            </a:r>
          </a:p>
          <a:p>
            <a:pPr marL="285750" indent="-285750">
              <a:buFont typeface="Arial" panose="020B0604020202020204" pitchFamily="34" charset="0"/>
              <a:buChar char="•"/>
            </a:pPr>
            <a:r>
              <a:rPr lang="en-US" altLang="ko-KR" sz="1400" b="1">
                <a:solidFill>
                  <a:srgbClr val="0070C0"/>
                </a:solidFill>
              </a:rPr>
              <a:t>&gt; </a:t>
            </a:r>
            <a:r>
              <a:rPr lang="ko-KR" altLang="en-US" sz="1400" b="1">
                <a:solidFill>
                  <a:srgbClr val="0070C0"/>
                </a:solidFill>
              </a:rPr>
              <a:t>개당 </a:t>
            </a:r>
            <a:r>
              <a:rPr lang="en-US" altLang="ko-KR" sz="1400" b="1">
                <a:solidFill>
                  <a:srgbClr val="0070C0"/>
                </a:solidFill>
              </a:rPr>
              <a:t>250</a:t>
            </a:r>
            <a:r>
              <a:rPr lang="ko-KR" altLang="en-US" sz="1400" b="1">
                <a:solidFill>
                  <a:srgbClr val="0070C0"/>
                </a:solidFill>
              </a:rPr>
              <a:t>개 </a:t>
            </a:r>
            <a:r>
              <a:rPr lang="en-US" altLang="ko-KR" sz="1400" b="1">
                <a:solidFill>
                  <a:srgbClr val="0070C0"/>
                </a:solidFill>
              </a:rPr>
              <a:t>3</a:t>
            </a:r>
            <a:r>
              <a:rPr lang="ko-KR" altLang="en-US" sz="1400" b="1">
                <a:solidFill>
                  <a:srgbClr val="0070C0"/>
                </a:solidFill>
              </a:rPr>
              <a:t>차원 입체구조</a:t>
            </a:r>
          </a:p>
        </p:txBody>
      </p:sp>
      <p:sp>
        <p:nvSpPr>
          <p:cNvPr id="10" name="화살표: 오른쪽 9">
            <a:extLst>
              <a:ext uri="{FF2B5EF4-FFF2-40B4-BE49-F238E27FC236}">
                <a16:creationId xmlns:a16="http://schemas.microsoft.com/office/drawing/2014/main" id="{915AA137-05E4-4C28-B745-C546E04AB0A0}"/>
              </a:ext>
            </a:extLst>
          </p:cNvPr>
          <p:cNvSpPr/>
          <p:nvPr/>
        </p:nvSpPr>
        <p:spPr>
          <a:xfrm>
            <a:off x="6396839" y="5120348"/>
            <a:ext cx="324036" cy="252028"/>
          </a:xfrm>
          <a:prstGeom prst="rightArrow">
            <a:avLst/>
          </a:prstGeom>
          <a:solidFill>
            <a:srgbClr val="3AA9C5"/>
          </a:solidFill>
          <a:ln>
            <a:solidFill>
              <a:srgbClr val="12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0885174-5CDD-4F87-B74C-0FDEB232F562}"/>
              </a:ext>
            </a:extLst>
          </p:cNvPr>
          <p:cNvSpPr txBox="1"/>
          <p:nvPr/>
        </p:nvSpPr>
        <p:spPr>
          <a:xfrm>
            <a:off x="6804248" y="5060679"/>
            <a:ext cx="2082621" cy="369332"/>
          </a:xfrm>
          <a:prstGeom prst="rect">
            <a:avLst/>
          </a:prstGeom>
          <a:noFill/>
        </p:spPr>
        <p:txBody>
          <a:bodyPr wrap="none" rtlCol="0">
            <a:spAutoFit/>
          </a:bodyPr>
          <a:lstStyle/>
          <a:p>
            <a:r>
              <a:rPr lang="en-US" altLang="ko-KR" b="1">
                <a:solidFill>
                  <a:schemeClr val="accent6">
                    <a:lumMod val="75000"/>
                  </a:schemeClr>
                </a:solidFill>
              </a:rPr>
              <a:t>1.875 x 10</a:t>
            </a:r>
            <a:r>
              <a:rPr lang="en-US" altLang="ko-KR" b="1" baseline="30000">
                <a:solidFill>
                  <a:schemeClr val="accent6">
                    <a:lumMod val="75000"/>
                  </a:schemeClr>
                </a:solidFill>
              </a:rPr>
              <a:t>14  </a:t>
            </a:r>
            <a:r>
              <a:rPr lang="ko-KR" altLang="en-US" b="1">
                <a:solidFill>
                  <a:schemeClr val="accent6">
                    <a:lumMod val="75000"/>
                  </a:schemeClr>
                </a:solidFill>
              </a:rPr>
              <a:t>정보</a:t>
            </a:r>
          </a:p>
        </p:txBody>
      </p:sp>
      <p:pic>
        <p:nvPicPr>
          <p:cNvPr id="12" name="_x261284136" descr="EMB0000074426ad">
            <a:extLst>
              <a:ext uri="{FF2B5EF4-FFF2-40B4-BE49-F238E27FC236}">
                <a16:creationId xmlns:a16="http://schemas.microsoft.com/office/drawing/2014/main" id="{4DBED241-9E4A-43AD-AA32-1D020A00E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59027" y="2459265"/>
            <a:ext cx="966851" cy="124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0E075F70-C531-417E-AEB5-83436B5E9AF1}"/>
              </a:ext>
            </a:extLst>
          </p:cNvPr>
          <p:cNvSpPr txBox="1"/>
          <p:nvPr/>
        </p:nvSpPr>
        <p:spPr>
          <a:xfrm>
            <a:off x="130825" y="159924"/>
            <a:ext cx="2006511" cy="400110"/>
          </a:xfrm>
          <a:prstGeom prst="rect">
            <a:avLst/>
          </a:prstGeom>
          <a:noFill/>
        </p:spPr>
        <p:txBody>
          <a:bodyPr wrap="none" rtlCol="0" anchor="ctr" anchorCtr="0">
            <a:spAutoFit/>
          </a:bodyPr>
          <a:lstStyle/>
          <a:p>
            <a:r>
              <a:rPr lang="en-US" altLang="ko-KR" sz="2000" b="1">
                <a:solidFill>
                  <a:schemeClr val="bg1"/>
                </a:solidFill>
              </a:rPr>
              <a:t>Drug</a:t>
            </a:r>
            <a:r>
              <a:rPr lang="ko-KR" altLang="en-US" sz="2000" b="1">
                <a:solidFill>
                  <a:schemeClr val="bg1"/>
                </a:solidFill>
              </a:rPr>
              <a:t> </a:t>
            </a:r>
            <a:r>
              <a:rPr lang="en-US" altLang="ko-KR" sz="2000" b="1">
                <a:solidFill>
                  <a:schemeClr val="bg1"/>
                </a:solidFill>
              </a:rPr>
              <a:t>Database</a:t>
            </a:r>
            <a:endParaRPr lang="en-US" altLang="ko-KR" sz="2000" b="1" dirty="0">
              <a:solidFill>
                <a:schemeClr val="bg1"/>
              </a:solidFill>
            </a:endParaRPr>
          </a:p>
        </p:txBody>
      </p:sp>
      <p:cxnSp>
        <p:nvCxnSpPr>
          <p:cNvPr id="14" name="연결선: 꺾임 13">
            <a:extLst>
              <a:ext uri="{FF2B5EF4-FFF2-40B4-BE49-F238E27FC236}">
                <a16:creationId xmlns:a16="http://schemas.microsoft.com/office/drawing/2014/main" id="{56BE9256-C586-43C1-9F3A-700F43E97BD5}"/>
              </a:ext>
            </a:extLst>
          </p:cNvPr>
          <p:cNvCxnSpPr>
            <a:cxnSpLocks/>
            <a:stCxn id="15" idx="4"/>
            <a:endCxn id="11" idx="0"/>
          </p:cNvCxnSpPr>
          <p:nvPr/>
        </p:nvCxnSpPr>
        <p:spPr>
          <a:xfrm rot="16200000" flipH="1">
            <a:off x="4303819" y="1518938"/>
            <a:ext cx="2423767" cy="4659713"/>
          </a:xfrm>
          <a:prstGeom prst="bentConnector3">
            <a:avLst>
              <a:gd name="adj1" fmla="val 61216"/>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9930D5-BC0D-4EE8-A85F-D5CBBB84EE14}"/>
              </a:ext>
            </a:extLst>
          </p:cNvPr>
          <p:cNvSpPr/>
          <p:nvPr/>
        </p:nvSpPr>
        <p:spPr>
          <a:xfrm>
            <a:off x="3131840" y="2528900"/>
            <a:ext cx="108012" cy="1080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A2FBF34-E96F-451C-9A41-F027749229ED}"/>
              </a:ext>
            </a:extLst>
          </p:cNvPr>
          <p:cNvSpPr txBox="1"/>
          <p:nvPr/>
        </p:nvSpPr>
        <p:spPr>
          <a:xfrm>
            <a:off x="4468872" y="3945667"/>
            <a:ext cx="2736647" cy="338554"/>
          </a:xfrm>
          <a:prstGeom prst="rect">
            <a:avLst/>
          </a:prstGeom>
          <a:solidFill>
            <a:schemeClr val="bg1"/>
          </a:solidFill>
        </p:spPr>
        <p:txBody>
          <a:bodyPr wrap="none" rtlCol="0">
            <a:spAutoFit/>
          </a:bodyPr>
          <a:lstStyle/>
          <a:p>
            <a:r>
              <a:rPr lang="ko-KR" altLang="en-US" sz="1600" b="1">
                <a:solidFill>
                  <a:srgbClr val="00B050"/>
                </a:solidFill>
              </a:rPr>
              <a:t>계산화학을 이용한 </a:t>
            </a:r>
            <a:r>
              <a:rPr lang="en-US" altLang="ko-KR" sz="1600" b="1">
                <a:solidFill>
                  <a:srgbClr val="00B050"/>
                </a:solidFill>
              </a:rPr>
              <a:t>DB </a:t>
            </a:r>
            <a:r>
              <a:rPr lang="ko-KR" altLang="en-US" sz="1600" b="1">
                <a:solidFill>
                  <a:srgbClr val="00B050"/>
                </a:solidFill>
              </a:rPr>
              <a:t>구축</a:t>
            </a:r>
          </a:p>
        </p:txBody>
      </p:sp>
    </p:spTree>
    <p:extLst>
      <p:ext uri="{BB962C8B-B14F-4D97-AF65-F5344CB8AC3E}">
        <p14:creationId xmlns:p14="http://schemas.microsoft.com/office/powerpoint/2010/main" val="43699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CB4BCFA7-D677-4D9B-AD85-F20741D6296B}"/>
              </a:ext>
            </a:extLst>
          </p:cNvPr>
          <p:cNvPicPr>
            <a:picLocks noChangeAspect="1" noChangeArrowheads="1"/>
          </p:cNvPicPr>
          <p:nvPr/>
        </p:nvPicPr>
        <p:blipFill>
          <a:blip r:embed="rId2"/>
          <a:srcRect/>
          <a:stretch>
            <a:fillRect/>
          </a:stretch>
        </p:blipFill>
        <p:spPr bwMode="auto">
          <a:xfrm>
            <a:off x="217231" y="973793"/>
            <a:ext cx="3347987" cy="2912581"/>
          </a:xfrm>
          <a:prstGeom prst="rect">
            <a:avLst/>
          </a:prstGeom>
          <a:noFill/>
          <a:ln w="28575" cap="flat" cmpd="sng" algn="ctr">
            <a:solidFill>
              <a:schemeClr val="accent6">
                <a:lumMod val="75000"/>
              </a:schemeClr>
            </a:solidFill>
            <a:prstDash val="solid"/>
            <a:miter lim="800000"/>
            <a:headEnd/>
            <a:tailEnd/>
          </a:ln>
          <a:effectLst/>
        </p:spPr>
      </p:pic>
      <p:pic>
        <p:nvPicPr>
          <p:cNvPr id="3" name="Picture 9">
            <a:extLst>
              <a:ext uri="{FF2B5EF4-FFF2-40B4-BE49-F238E27FC236}">
                <a16:creationId xmlns:a16="http://schemas.microsoft.com/office/drawing/2014/main" id="{DC00CAA9-95E5-40CE-83D8-088107E64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07" y="973794"/>
            <a:ext cx="2251137" cy="5191510"/>
          </a:xfrm>
          <a:prstGeom prst="rect">
            <a:avLst/>
          </a:prstGeom>
          <a:noFill/>
          <a:ln w="28575" algn="ctr">
            <a:solidFill>
              <a:srgbClr val="009900"/>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29">
            <a:extLst>
              <a:ext uri="{FF2B5EF4-FFF2-40B4-BE49-F238E27FC236}">
                <a16:creationId xmlns:a16="http://schemas.microsoft.com/office/drawing/2014/main" id="{55E805FB-28B7-488E-854B-68395C499219}"/>
              </a:ext>
            </a:extLst>
          </p:cNvPr>
          <p:cNvSpPr txBox="1">
            <a:spLocks noChangeArrowheads="1"/>
          </p:cNvSpPr>
          <p:nvPr/>
        </p:nvSpPr>
        <p:spPr bwMode="auto">
          <a:xfrm>
            <a:off x="461905" y="4178150"/>
            <a:ext cx="28586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맑은 고딕" panose="020B0503020000020004" pitchFamily="50" charset="-127"/>
                <a:ea typeface="맑은 고딕" panose="020B0503020000020004" pitchFamily="50" charset="-127"/>
              </a:defRPr>
            </a:lvl1pPr>
            <a:lvl2pPr marL="742950" indent="-285750" eaLnBrk="0" hangingPunct="0">
              <a:defRPr kumimoji="1" sz="2800" b="1">
                <a:solidFill>
                  <a:schemeClr val="tx1"/>
                </a:solidFill>
                <a:latin typeface="맑은 고딕" panose="020B0503020000020004" pitchFamily="50" charset="-127"/>
                <a:ea typeface="맑은 고딕" panose="020B0503020000020004" pitchFamily="50" charset="-127"/>
              </a:defRPr>
            </a:lvl2pPr>
            <a:lvl3pPr marL="1143000" indent="-228600" eaLnBrk="0" hangingPunct="0">
              <a:defRPr kumimoji="1" sz="2800" b="1">
                <a:solidFill>
                  <a:schemeClr val="tx1"/>
                </a:solidFill>
                <a:latin typeface="맑은 고딕" panose="020B0503020000020004" pitchFamily="50" charset="-127"/>
                <a:ea typeface="맑은 고딕" panose="020B0503020000020004" pitchFamily="50" charset="-127"/>
              </a:defRPr>
            </a:lvl3pPr>
            <a:lvl4pPr marL="1600200" indent="-228600" eaLnBrk="0" hangingPunct="0">
              <a:defRPr kumimoji="1" sz="2800" b="1">
                <a:solidFill>
                  <a:schemeClr val="tx1"/>
                </a:solidFill>
                <a:latin typeface="맑은 고딕" panose="020B0503020000020004" pitchFamily="50" charset="-127"/>
                <a:ea typeface="맑은 고딕" panose="020B0503020000020004" pitchFamily="50" charset="-127"/>
              </a:defRPr>
            </a:lvl4pPr>
            <a:lvl5pPr marL="2057400" indent="-228600" eaLnBrk="0" hangingPunct="0">
              <a:defRPr kumimoji="1" sz="2800" b="1">
                <a:solidFill>
                  <a:schemeClr val="tx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9pPr>
          </a:lstStyle>
          <a:p>
            <a:pPr eaLnBrk="1" hangingPunct="1">
              <a:lnSpc>
                <a:spcPct val="150000"/>
              </a:lnSpc>
              <a:buFont typeface="Arial" panose="020B0604020202020204" pitchFamily="34" charset="0"/>
              <a:buChar char="•"/>
            </a:pPr>
            <a:r>
              <a:rPr lang="en-US" altLang="ko-KR" sz="1600"/>
              <a:t> Now 143,840 Structure</a:t>
            </a:r>
          </a:p>
          <a:p>
            <a:pPr eaLnBrk="1" hangingPunct="1">
              <a:lnSpc>
                <a:spcPct val="150000"/>
              </a:lnSpc>
              <a:buFont typeface="Arial" panose="020B0604020202020204" pitchFamily="34" charset="0"/>
              <a:buChar char="•"/>
            </a:pPr>
            <a:r>
              <a:rPr lang="en-US" altLang="ko-KR" sz="1600"/>
              <a:t> www.rcsb.org</a:t>
            </a:r>
            <a:endParaRPr lang="ko-KR" altLang="en-US" sz="1600"/>
          </a:p>
        </p:txBody>
      </p:sp>
      <p:graphicFrame>
        <p:nvGraphicFramePr>
          <p:cNvPr id="5" name="표 4">
            <a:extLst>
              <a:ext uri="{FF2B5EF4-FFF2-40B4-BE49-F238E27FC236}">
                <a16:creationId xmlns:a16="http://schemas.microsoft.com/office/drawing/2014/main" id="{F660D2FF-1A21-493F-A5FD-91BA431F6062}"/>
              </a:ext>
            </a:extLst>
          </p:cNvPr>
          <p:cNvGraphicFramePr>
            <a:graphicFrameLocks noGrp="1"/>
          </p:cNvGraphicFramePr>
          <p:nvPr>
            <p:extLst/>
          </p:nvPr>
        </p:nvGraphicFramePr>
        <p:xfrm>
          <a:off x="6012160" y="973793"/>
          <a:ext cx="2916324" cy="891540"/>
        </p:xfrm>
        <a:graphic>
          <a:graphicData uri="http://schemas.openxmlformats.org/drawingml/2006/table">
            <a:tbl>
              <a:tblPr>
                <a:tableStyleId>{5C22544A-7EE6-4342-B048-85BDC9FD1C3A}</a:tableStyleId>
              </a:tblPr>
              <a:tblGrid>
                <a:gridCol w="2286663">
                  <a:extLst>
                    <a:ext uri="{9D8B030D-6E8A-4147-A177-3AD203B41FA5}">
                      <a16:colId xmlns:a16="http://schemas.microsoft.com/office/drawing/2014/main" val="1459724557"/>
                    </a:ext>
                  </a:extLst>
                </a:gridCol>
                <a:gridCol w="629661">
                  <a:extLst>
                    <a:ext uri="{9D8B030D-6E8A-4147-A177-3AD203B41FA5}">
                      <a16:colId xmlns:a16="http://schemas.microsoft.com/office/drawing/2014/main" val="1232196391"/>
                    </a:ext>
                  </a:extLst>
                </a:gridCol>
              </a:tblGrid>
              <a:tr h="209550">
                <a:tc>
                  <a:txBody>
                    <a:bodyPr/>
                    <a:lstStyle/>
                    <a:p>
                      <a:pPr algn="l" fontAlgn="ctr"/>
                      <a:r>
                        <a:rPr lang="en-US" sz="1400" b="1" u="none" strike="noStrike">
                          <a:effectLst/>
                        </a:rPr>
                        <a:t>No. of all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2,589</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730852580"/>
                  </a:ext>
                </a:extLst>
              </a:tr>
              <a:tr h="209550">
                <a:tc>
                  <a:txBody>
                    <a:bodyPr/>
                    <a:lstStyle/>
                    <a:p>
                      <a:pPr algn="l" fontAlgn="ctr"/>
                      <a:r>
                        <a:rPr lang="en-US" sz="1400" b="1" u="none" strike="noStrike">
                          <a:effectLst/>
                        </a:rPr>
                        <a:t>No. of successful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397</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796405765"/>
                  </a:ext>
                </a:extLst>
              </a:tr>
              <a:tr h="209550">
                <a:tc>
                  <a:txBody>
                    <a:bodyPr/>
                    <a:lstStyle/>
                    <a:p>
                      <a:pPr algn="l" fontAlgn="ctr"/>
                      <a:r>
                        <a:rPr lang="en-US" sz="1400" b="1" u="none" strike="noStrike">
                          <a:effectLst/>
                        </a:rPr>
                        <a:t>No. of clinical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723</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4293288134"/>
                  </a:ext>
                </a:extLst>
              </a:tr>
              <a:tr h="209550">
                <a:tc>
                  <a:txBody>
                    <a:bodyPr/>
                    <a:lstStyle/>
                    <a:p>
                      <a:pPr algn="l" fontAlgn="ctr"/>
                      <a:r>
                        <a:rPr lang="en-US" sz="1400" b="1" u="none" strike="noStrike">
                          <a:effectLst/>
                        </a:rPr>
                        <a:t>No. of research targets</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r" fontAlgn="ctr"/>
                      <a:r>
                        <a:rPr lang="en-US" altLang="ko-KR" sz="1400" b="1" u="none" strike="noStrike">
                          <a:effectLst/>
                        </a:rPr>
                        <a:t>1,469</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365863046"/>
                  </a:ext>
                </a:extLst>
              </a:tr>
            </a:tbl>
          </a:graphicData>
        </a:graphic>
      </p:graphicFrame>
      <p:sp>
        <p:nvSpPr>
          <p:cNvPr id="6" name="TextBox 5">
            <a:extLst>
              <a:ext uri="{FF2B5EF4-FFF2-40B4-BE49-F238E27FC236}">
                <a16:creationId xmlns:a16="http://schemas.microsoft.com/office/drawing/2014/main" id="{9D9E2607-F187-4FA7-A2F3-CCACC1EF7331}"/>
              </a:ext>
            </a:extLst>
          </p:cNvPr>
          <p:cNvSpPr txBox="1"/>
          <p:nvPr/>
        </p:nvSpPr>
        <p:spPr>
          <a:xfrm>
            <a:off x="130825" y="159924"/>
            <a:ext cx="2089867" cy="400110"/>
          </a:xfrm>
          <a:prstGeom prst="rect">
            <a:avLst/>
          </a:prstGeom>
          <a:noFill/>
        </p:spPr>
        <p:txBody>
          <a:bodyPr wrap="none" rtlCol="0" anchor="ctr" anchorCtr="0">
            <a:spAutoFit/>
          </a:bodyPr>
          <a:lstStyle/>
          <a:p>
            <a:r>
              <a:rPr lang="en-US" altLang="ko-KR" sz="2000" b="1">
                <a:solidFill>
                  <a:srgbClr val="FFFF00"/>
                </a:solidFill>
              </a:rPr>
              <a:t>Drug Target DB</a:t>
            </a:r>
            <a:endParaRPr lang="en-US" altLang="ko-KR" sz="2000" b="1" dirty="0">
              <a:solidFill>
                <a:srgbClr val="FFFF00"/>
              </a:solidFill>
            </a:endParaRPr>
          </a:p>
        </p:txBody>
      </p:sp>
    </p:spTree>
    <p:extLst>
      <p:ext uri="{BB962C8B-B14F-4D97-AF65-F5344CB8AC3E}">
        <p14:creationId xmlns:p14="http://schemas.microsoft.com/office/powerpoint/2010/main" val="220055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03BF50-290A-4857-A6B6-FF8BD958BFB0}"/>
              </a:ext>
            </a:extLst>
          </p:cNvPr>
          <p:cNvSpPr txBox="1"/>
          <p:nvPr/>
        </p:nvSpPr>
        <p:spPr>
          <a:xfrm>
            <a:off x="130825" y="169972"/>
            <a:ext cx="1300356" cy="400110"/>
          </a:xfrm>
          <a:prstGeom prst="rect">
            <a:avLst/>
          </a:prstGeom>
          <a:noFill/>
        </p:spPr>
        <p:txBody>
          <a:bodyPr wrap="none" rtlCol="0" anchor="ctr" anchorCtr="0">
            <a:spAutoFit/>
          </a:bodyPr>
          <a:lstStyle/>
          <a:p>
            <a:r>
              <a:rPr lang="ko-KR" altLang="en-US" sz="2000" b="1">
                <a:solidFill>
                  <a:schemeClr val="bg1"/>
                </a:solidFill>
              </a:rPr>
              <a:t>강의 개요</a:t>
            </a:r>
            <a:endParaRPr lang="ko-KR" altLang="en-US" sz="2000" b="1" dirty="0">
              <a:solidFill>
                <a:schemeClr val="bg1"/>
              </a:solidFill>
            </a:endParaRPr>
          </a:p>
        </p:txBody>
      </p:sp>
      <p:pic>
        <p:nvPicPr>
          <p:cNvPr id="6" name="그림 5">
            <a:extLst>
              <a:ext uri="{FF2B5EF4-FFF2-40B4-BE49-F238E27FC236}">
                <a16:creationId xmlns:a16="http://schemas.microsoft.com/office/drawing/2014/main" id="{A8BAC597-2238-4951-A9F2-427F3D5E001D}"/>
              </a:ext>
            </a:extLst>
          </p:cNvPr>
          <p:cNvPicPr>
            <a:picLocks noChangeAspect="1"/>
          </p:cNvPicPr>
          <p:nvPr/>
        </p:nvPicPr>
        <p:blipFill>
          <a:blip r:embed="rId2"/>
          <a:stretch>
            <a:fillRect/>
          </a:stretch>
        </p:blipFill>
        <p:spPr>
          <a:xfrm>
            <a:off x="683822" y="822202"/>
            <a:ext cx="7776356" cy="5019066"/>
          </a:xfrm>
          <a:prstGeom prst="rect">
            <a:avLst/>
          </a:prstGeom>
        </p:spPr>
      </p:pic>
      <p:sp>
        <p:nvSpPr>
          <p:cNvPr id="7" name="TextBox 6">
            <a:extLst>
              <a:ext uri="{FF2B5EF4-FFF2-40B4-BE49-F238E27FC236}">
                <a16:creationId xmlns:a16="http://schemas.microsoft.com/office/drawing/2014/main" id="{88547E4D-822D-40FA-860D-001838823038}"/>
              </a:ext>
            </a:extLst>
          </p:cNvPr>
          <p:cNvSpPr txBox="1"/>
          <p:nvPr/>
        </p:nvSpPr>
        <p:spPr>
          <a:xfrm>
            <a:off x="4118610" y="5919663"/>
            <a:ext cx="4845878" cy="461665"/>
          </a:xfrm>
          <a:prstGeom prst="rect">
            <a:avLst/>
          </a:prstGeom>
          <a:noFill/>
        </p:spPr>
        <p:txBody>
          <a:bodyPr wrap="none" rtlCol="0">
            <a:spAutoFit/>
          </a:bodyPr>
          <a:lstStyle/>
          <a:p>
            <a:r>
              <a:rPr lang="en-US" altLang="ko-KR" sz="1200" b="1" i="1">
                <a:solidFill>
                  <a:schemeClr val="tx1">
                    <a:lumMod val="50000"/>
                    <a:lumOff val="50000"/>
                  </a:schemeClr>
                </a:solidFill>
              </a:rPr>
              <a:t>ref:</a:t>
            </a:r>
            <a:r>
              <a:rPr lang="ko-KR" altLang="en-US" sz="1200" b="1" i="1">
                <a:solidFill>
                  <a:schemeClr val="tx1">
                    <a:lumMod val="50000"/>
                    <a:lumOff val="50000"/>
                  </a:schemeClr>
                </a:solidFill>
              </a:rPr>
              <a:t> </a:t>
            </a:r>
            <a:r>
              <a:rPr lang="en-US" altLang="ko-KR" sz="1200" b="1" i="1">
                <a:solidFill>
                  <a:schemeClr val="tx1">
                    <a:lumMod val="50000"/>
                    <a:lumOff val="50000"/>
                  </a:schemeClr>
                </a:solidFill>
              </a:rPr>
              <a:t>Computational</a:t>
            </a:r>
            <a:r>
              <a:rPr lang="ko-KR" altLang="en-US" sz="1200" b="1" i="1">
                <a:solidFill>
                  <a:schemeClr val="tx1">
                    <a:lumMod val="50000"/>
                    <a:lumOff val="50000"/>
                  </a:schemeClr>
                </a:solidFill>
              </a:rPr>
              <a:t> </a:t>
            </a:r>
            <a:r>
              <a:rPr lang="en-US" altLang="ko-KR" sz="1200" b="1" i="1">
                <a:solidFill>
                  <a:schemeClr val="tx1">
                    <a:lumMod val="50000"/>
                    <a:lumOff val="50000"/>
                  </a:schemeClr>
                </a:solidFill>
              </a:rPr>
              <a:t>Biology/Robbe</a:t>
            </a:r>
            <a:r>
              <a:rPr lang="ko-KR" altLang="en-US" sz="1200" b="1" i="1">
                <a:solidFill>
                  <a:schemeClr val="tx1">
                    <a:lumMod val="50000"/>
                    <a:lumOff val="50000"/>
                  </a:schemeClr>
                </a:solidFill>
              </a:rPr>
              <a:t> </a:t>
            </a:r>
            <a:r>
              <a:rPr lang="en-US" altLang="ko-KR" sz="1200" b="1" i="1">
                <a:solidFill>
                  <a:schemeClr val="tx1">
                    <a:lumMod val="50000"/>
                    <a:lumOff val="50000"/>
                  </a:schemeClr>
                </a:solidFill>
              </a:rPr>
              <a:t>Wunschiers/Springer/2012</a:t>
            </a:r>
          </a:p>
          <a:p>
            <a:r>
              <a:rPr lang="en-US" altLang="ko-KR" sz="1200" b="1" i="1">
                <a:solidFill>
                  <a:schemeClr val="tx1">
                    <a:lumMod val="50000"/>
                    <a:lumOff val="50000"/>
                  </a:schemeClr>
                </a:solidFill>
              </a:rPr>
              <a:t>     </a:t>
            </a:r>
            <a:r>
              <a:rPr lang="en-US" altLang="ko-KR" sz="600" b="1" i="1">
                <a:solidFill>
                  <a:schemeClr val="tx1">
                    <a:lumMod val="50000"/>
                    <a:lumOff val="50000"/>
                  </a:schemeClr>
                </a:solidFill>
              </a:rPr>
              <a:t> </a:t>
            </a:r>
            <a:r>
              <a:rPr lang="en-US" altLang="ko-KR" sz="1200" b="1" i="1">
                <a:solidFill>
                  <a:schemeClr val="tx1">
                    <a:lumMod val="50000"/>
                    <a:lumOff val="50000"/>
                  </a:schemeClr>
                </a:solidFill>
              </a:rPr>
              <a:t>Tutorials in Cheminformatics/Alexandre Varnek/Wiley/2017</a:t>
            </a:r>
            <a:endParaRPr lang="ko-KR" altLang="en-US" sz="1200" b="1" i="1">
              <a:solidFill>
                <a:schemeClr val="tx1">
                  <a:lumMod val="50000"/>
                  <a:lumOff val="50000"/>
                </a:schemeClr>
              </a:solidFill>
            </a:endParaRPr>
          </a:p>
        </p:txBody>
      </p:sp>
    </p:spTree>
    <p:extLst>
      <p:ext uri="{BB962C8B-B14F-4D97-AF65-F5344CB8AC3E}">
        <p14:creationId xmlns:p14="http://schemas.microsoft.com/office/powerpoint/2010/main" val="3456000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22F6195-0A3A-42FC-9635-65AE656FCBE1}"/>
              </a:ext>
            </a:extLst>
          </p:cNvPr>
          <p:cNvPicPr>
            <a:picLocks noChangeAspect="1"/>
          </p:cNvPicPr>
          <p:nvPr/>
        </p:nvPicPr>
        <p:blipFill>
          <a:blip r:embed="rId2"/>
          <a:stretch>
            <a:fillRect/>
          </a:stretch>
        </p:blipFill>
        <p:spPr>
          <a:xfrm>
            <a:off x="65447" y="872716"/>
            <a:ext cx="3570449" cy="2932573"/>
          </a:xfrm>
          <a:prstGeom prst="rect">
            <a:avLst/>
          </a:prstGeom>
        </p:spPr>
      </p:pic>
      <p:sp>
        <p:nvSpPr>
          <p:cNvPr id="3" name="TextBox 2">
            <a:extLst>
              <a:ext uri="{FF2B5EF4-FFF2-40B4-BE49-F238E27FC236}">
                <a16:creationId xmlns:a16="http://schemas.microsoft.com/office/drawing/2014/main" id="{58C3FB99-5189-4C8C-BEEF-99581666B56B}"/>
              </a:ext>
            </a:extLst>
          </p:cNvPr>
          <p:cNvSpPr txBox="1"/>
          <p:nvPr/>
        </p:nvSpPr>
        <p:spPr>
          <a:xfrm>
            <a:off x="130825" y="169972"/>
            <a:ext cx="4114844" cy="400110"/>
          </a:xfrm>
          <a:prstGeom prst="rect">
            <a:avLst/>
          </a:prstGeom>
          <a:noFill/>
        </p:spPr>
        <p:txBody>
          <a:bodyPr wrap="none" rtlCol="0" anchor="ctr" anchorCtr="0">
            <a:spAutoFit/>
          </a:bodyPr>
          <a:lstStyle/>
          <a:p>
            <a:r>
              <a:rPr lang="en-US" altLang="ko-KR" sz="2000" b="1">
                <a:solidFill>
                  <a:schemeClr val="bg1"/>
                </a:solidFill>
              </a:rPr>
              <a:t>Natural Product Drug Discovery</a:t>
            </a:r>
            <a:endParaRPr lang="ko-KR" altLang="en-US" sz="2000" b="1" dirty="0">
              <a:solidFill>
                <a:schemeClr val="bg1"/>
              </a:solidFill>
            </a:endParaRPr>
          </a:p>
        </p:txBody>
      </p:sp>
      <p:pic>
        <p:nvPicPr>
          <p:cNvPr id="4" name="그림 3">
            <a:extLst>
              <a:ext uri="{FF2B5EF4-FFF2-40B4-BE49-F238E27FC236}">
                <a16:creationId xmlns:a16="http://schemas.microsoft.com/office/drawing/2014/main" id="{4D5A2825-D4FA-4BFA-919A-727DE3C449E0}"/>
              </a:ext>
            </a:extLst>
          </p:cNvPr>
          <p:cNvPicPr>
            <a:picLocks noChangeAspect="1"/>
          </p:cNvPicPr>
          <p:nvPr/>
        </p:nvPicPr>
        <p:blipFill>
          <a:blip r:embed="rId3"/>
          <a:stretch>
            <a:fillRect/>
          </a:stretch>
        </p:blipFill>
        <p:spPr>
          <a:xfrm>
            <a:off x="2483768" y="2240868"/>
            <a:ext cx="6300700" cy="3953381"/>
          </a:xfrm>
          <a:prstGeom prst="rect">
            <a:avLst/>
          </a:prstGeom>
        </p:spPr>
      </p:pic>
    </p:spTree>
    <p:extLst>
      <p:ext uri="{BB962C8B-B14F-4D97-AF65-F5344CB8AC3E}">
        <p14:creationId xmlns:p14="http://schemas.microsoft.com/office/powerpoint/2010/main" val="4020080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타원 3">
            <a:extLst>
              <a:ext uri="{FF2B5EF4-FFF2-40B4-BE49-F238E27FC236}">
                <a16:creationId xmlns:a16="http://schemas.microsoft.com/office/drawing/2014/main" id="{F3643836-A58A-4E73-AA55-AB95C9A1037E}"/>
              </a:ext>
            </a:extLst>
          </p:cNvPr>
          <p:cNvSpPr/>
          <p:nvPr/>
        </p:nvSpPr>
        <p:spPr bwMode="auto">
          <a:xfrm>
            <a:off x="464315" y="1300204"/>
            <a:ext cx="8215370" cy="3714776"/>
          </a:xfrm>
          <a:prstGeom prst="ellipse">
            <a:avLst/>
          </a:prstGeom>
          <a:noFill/>
          <a:ln w="38100">
            <a:solidFill>
              <a:srgbClr val="75DBFF"/>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2800" b="1" i="0" u="none" strike="noStrike" cap="none" normalizeH="0" baseline="0">
              <a:ln>
                <a:noFill/>
              </a:ln>
              <a:solidFill>
                <a:schemeClr val="tx1"/>
              </a:solidFill>
              <a:effectLst/>
              <a:latin typeface="맑은 고딕" pitchFamily="50" charset="-127"/>
              <a:ea typeface="맑은 고딕" pitchFamily="50" charset="-127"/>
            </a:endParaRPr>
          </a:p>
        </p:txBody>
      </p:sp>
      <p:pic>
        <p:nvPicPr>
          <p:cNvPr id="5" name="Picture 4" descr="http://www.novamagazine.com.au/images/2009/Statin-Deception.jpg">
            <a:extLst>
              <a:ext uri="{FF2B5EF4-FFF2-40B4-BE49-F238E27FC236}">
                <a16:creationId xmlns:a16="http://schemas.microsoft.com/office/drawing/2014/main" id="{DD8945EA-F00C-42C7-99C4-05E462BDA84C}"/>
              </a:ext>
            </a:extLst>
          </p:cNvPr>
          <p:cNvPicPr>
            <a:picLocks noChangeAspect="1" noChangeArrowheads="1"/>
          </p:cNvPicPr>
          <p:nvPr/>
        </p:nvPicPr>
        <p:blipFill>
          <a:blip r:embed="rId2" cstate="print"/>
          <a:srcRect/>
          <a:stretch>
            <a:fillRect/>
          </a:stretch>
        </p:blipFill>
        <p:spPr bwMode="auto">
          <a:xfrm>
            <a:off x="3607587" y="4229162"/>
            <a:ext cx="1928826" cy="1902963"/>
          </a:xfrm>
          <a:prstGeom prst="rect">
            <a:avLst/>
          </a:prstGeom>
          <a:noFill/>
        </p:spPr>
      </p:pic>
      <p:pic>
        <p:nvPicPr>
          <p:cNvPr id="6" name="Picture 5">
            <a:extLst>
              <a:ext uri="{FF2B5EF4-FFF2-40B4-BE49-F238E27FC236}">
                <a16:creationId xmlns:a16="http://schemas.microsoft.com/office/drawing/2014/main" id="{F053A715-04F2-41E8-97FC-8524F39F0012}"/>
              </a:ext>
            </a:extLst>
          </p:cNvPr>
          <p:cNvPicPr>
            <a:picLocks noChangeAspect="1" noChangeArrowheads="1"/>
          </p:cNvPicPr>
          <p:nvPr/>
        </p:nvPicPr>
        <p:blipFill>
          <a:blip r:embed="rId3" cstate="print"/>
          <a:srcRect/>
          <a:stretch>
            <a:fillRect/>
          </a:stretch>
        </p:blipFill>
        <p:spPr bwMode="auto">
          <a:xfrm>
            <a:off x="4067604" y="4703365"/>
            <a:ext cx="1008790" cy="1030124"/>
          </a:xfrm>
          <a:prstGeom prst="rect">
            <a:avLst/>
          </a:prstGeom>
          <a:noFill/>
          <a:ln w="28575" cap="flat" cmpd="sng" algn="ctr">
            <a:noFill/>
            <a:prstDash val="solid"/>
            <a:miter lim="800000"/>
            <a:headEnd/>
            <a:tailEnd/>
          </a:ln>
          <a:effectLst/>
        </p:spPr>
      </p:pic>
      <p:pic>
        <p:nvPicPr>
          <p:cNvPr id="7" name="그림 6" descr="약물.png">
            <a:extLst>
              <a:ext uri="{FF2B5EF4-FFF2-40B4-BE49-F238E27FC236}">
                <a16:creationId xmlns:a16="http://schemas.microsoft.com/office/drawing/2014/main" id="{7B0D31E4-FBB3-4AF1-9C23-98929EE33819}"/>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32" y="1728832"/>
            <a:ext cx="1938734" cy="1857388"/>
          </a:xfrm>
          <a:prstGeom prst="rect">
            <a:avLst/>
          </a:prstGeom>
        </p:spPr>
      </p:pic>
      <p:pic>
        <p:nvPicPr>
          <p:cNvPr id="8" name="Picture 7" descr="Cloud Computing">
            <a:extLst>
              <a:ext uri="{FF2B5EF4-FFF2-40B4-BE49-F238E27FC236}">
                <a16:creationId xmlns:a16="http://schemas.microsoft.com/office/drawing/2014/main" id="{50B60644-4C90-413D-B4B1-9DD473878D61}"/>
              </a:ext>
            </a:extLst>
          </p:cNvPr>
          <p:cNvPicPr>
            <a:picLocks noChangeAspect="1" noChangeArrowheads="1"/>
          </p:cNvPicPr>
          <p:nvPr/>
        </p:nvPicPr>
        <p:blipFill>
          <a:blip r:embed="rId5" cstate="print">
            <a:clrChange>
              <a:clrFrom>
                <a:srgbClr val="000000">
                  <a:alpha val="0"/>
                </a:srgbClr>
              </a:clrFrom>
              <a:clrTo>
                <a:srgbClr val="000000">
                  <a:alpha val="0"/>
                </a:srgbClr>
              </a:clrTo>
            </a:clrChange>
          </a:blip>
          <a:srcRect/>
          <a:stretch>
            <a:fillRect/>
          </a:stretch>
        </p:blipFill>
        <p:spPr bwMode="auto">
          <a:xfrm>
            <a:off x="71406" y="1969434"/>
            <a:ext cx="1793339" cy="1045282"/>
          </a:xfrm>
          <a:prstGeom prst="rect">
            <a:avLst/>
          </a:prstGeom>
          <a:noFill/>
          <a:ln w="9525">
            <a:noFill/>
            <a:miter lim="800000"/>
            <a:headEnd/>
            <a:tailEnd/>
          </a:ln>
        </p:spPr>
      </p:pic>
      <p:sp>
        <p:nvSpPr>
          <p:cNvPr id="9" name="AutoShape 5">
            <a:extLst>
              <a:ext uri="{FF2B5EF4-FFF2-40B4-BE49-F238E27FC236}">
                <a16:creationId xmlns:a16="http://schemas.microsoft.com/office/drawing/2014/main" id="{BE807C14-5654-4EFA-89D5-22E98989857D}"/>
              </a:ext>
            </a:extLst>
          </p:cNvPr>
          <p:cNvSpPr>
            <a:spLocks noChangeArrowheads="1"/>
          </p:cNvSpPr>
          <p:nvPr/>
        </p:nvSpPr>
        <p:spPr bwMode="auto">
          <a:xfrm>
            <a:off x="214282" y="3086154"/>
            <a:ext cx="1500198" cy="285752"/>
          </a:xfrm>
          <a:prstGeom prst="roundRect">
            <a:avLst>
              <a:gd name="adj" fmla="val 16962"/>
            </a:avLst>
          </a:prstGeom>
          <a:solidFill>
            <a:srgbClr val="336699"/>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latinLnBrk="0">
              <a:spcBef>
                <a:spcPct val="50000"/>
              </a:spcBef>
              <a:buClr>
                <a:schemeClr val="tx1"/>
              </a:buClr>
              <a:defRPr/>
            </a:pPr>
            <a:r>
              <a:rPr kumimoji="0" lang="ko-KR" altLang="en-US" sz="1100">
                <a:solidFill>
                  <a:srgbClr val="FFFFFF"/>
                </a:solidFill>
              </a:rPr>
              <a:t>미래 합성가능 화합물</a:t>
            </a:r>
            <a:endParaRPr kumimoji="0" lang="ko-KR" altLang="en-US" sz="1100" dirty="0">
              <a:solidFill>
                <a:srgbClr val="FFFFFF"/>
              </a:solidFill>
            </a:endParaRPr>
          </a:p>
        </p:txBody>
      </p:sp>
      <p:sp>
        <p:nvSpPr>
          <p:cNvPr id="10" name="TextBox 9">
            <a:extLst>
              <a:ext uri="{FF2B5EF4-FFF2-40B4-BE49-F238E27FC236}">
                <a16:creationId xmlns:a16="http://schemas.microsoft.com/office/drawing/2014/main" id="{69D39146-0A11-415F-B0BF-415A237E2BAC}"/>
              </a:ext>
            </a:extLst>
          </p:cNvPr>
          <p:cNvSpPr txBox="1"/>
          <p:nvPr/>
        </p:nvSpPr>
        <p:spPr>
          <a:xfrm>
            <a:off x="428596" y="2207753"/>
            <a:ext cx="1075936" cy="646331"/>
          </a:xfrm>
          <a:prstGeom prst="rect">
            <a:avLst/>
          </a:prstGeom>
          <a:noFill/>
        </p:spPr>
        <p:txBody>
          <a:bodyPr wrap="none" rtlCol="0">
            <a:spAutoFit/>
          </a:bodyPr>
          <a:lstStyle/>
          <a:p>
            <a:r>
              <a:rPr lang="en-US" altLang="ko-KR" sz="3600" b="1"/>
              <a:t>10</a:t>
            </a:r>
            <a:r>
              <a:rPr lang="en-US" altLang="ko-KR" sz="3600" b="1" baseline="30000"/>
              <a:t>60</a:t>
            </a:r>
            <a:endParaRPr lang="ko-KR" altLang="en-US" sz="3600" b="1" baseline="30000"/>
          </a:p>
        </p:txBody>
      </p:sp>
      <p:pic>
        <p:nvPicPr>
          <p:cNvPr id="11" name="Picture 6" descr="http://static.freepik.com/free-photo/database-server_17-1015132035.jpg">
            <a:extLst>
              <a:ext uri="{FF2B5EF4-FFF2-40B4-BE49-F238E27FC236}">
                <a16:creationId xmlns:a16="http://schemas.microsoft.com/office/drawing/2014/main" id="{4115B0FC-3B77-408A-856A-3C03BDCFBE83}"/>
              </a:ext>
            </a:extLst>
          </p:cNvPr>
          <p:cNvPicPr>
            <a:picLocks noChangeAspect="1" noChangeArrowheads="1"/>
          </p:cNvPicPr>
          <p:nvPr/>
        </p:nvPicPr>
        <p:blipFill>
          <a:blip r:embed="rId6" cstate="print"/>
          <a:srcRect/>
          <a:stretch>
            <a:fillRect/>
          </a:stretch>
        </p:blipFill>
        <p:spPr bwMode="auto">
          <a:xfrm>
            <a:off x="214282" y="3729096"/>
            <a:ext cx="500038" cy="614332"/>
          </a:xfrm>
          <a:prstGeom prst="rect">
            <a:avLst/>
          </a:prstGeom>
          <a:noFill/>
          <a:ln w="9525">
            <a:noFill/>
            <a:miter lim="800000"/>
            <a:headEnd/>
            <a:tailEnd/>
          </a:ln>
        </p:spPr>
      </p:pic>
      <p:pic>
        <p:nvPicPr>
          <p:cNvPr id="12" name="Picture 7" descr="http://upload.wikimedia.org/wikipedia/commons/e/e6/Spombe_Pop2p_protein_structure_rainbow.png">
            <a:extLst>
              <a:ext uri="{FF2B5EF4-FFF2-40B4-BE49-F238E27FC236}">
                <a16:creationId xmlns:a16="http://schemas.microsoft.com/office/drawing/2014/main" id="{C90F8192-A6AE-4062-8B36-A2F39C04D0B5}"/>
              </a:ext>
            </a:extLst>
          </p:cNvPr>
          <p:cNvPicPr>
            <a:picLocks noChangeAspect="1" noChangeArrowheads="1"/>
          </p:cNvPicPr>
          <p:nvPr/>
        </p:nvPicPr>
        <p:blipFill>
          <a:blip r:embed="rId7" cstate="print"/>
          <a:srcRect/>
          <a:stretch>
            <a:fillRect/>
          </a:stretch>
        </p:blipFill>
        <p:spPr bwMode="auto">
          <a:xfrm>
            <a:off x="4857752" y="728700"/>
            <a:ext cx="1726293" cy="1428760"/>
          </a:xfrm>
          <a:prstGeom prst="rect">
            <a:avLst/>
          </a:prstGeom>
          <a:noFill/>
        </p:spPr>
      </p:pic>
      <p:sp>
        <p:nvSpPr>
          <p:cNvPr id="13" name="AutoShape 5">
            <a:extLst>
              <a:ext uri="{FF2B5EF4-FFF2-40B4-BE49-F238E27FC236}">
                <a16:creationId xmlns:a16="http://schemas.microsoft.com/office/drawing/2014/main" id="{DF66FCD3-77FA-49E7-B6C3-431A365EE63D}"/>
              </a:ext>
            </a:extLst>
          </p:cNvPr>
          <p:cNvSpPr>
            <a:spLocks noChangeArrowheads="1"/>
          </p:cNvSpPr>
          <p:nvPr/>
        </p:nvSpPr>
        <p:spPr bwMode="auto">
          <a:xfrm>
            <a:off x="4857752" y="2014584"/>
            <a:ext cx="1500198" cy="285752"/>
          </a:xfrm>
          <a:prstGeom prst="roundRect">
            <a:avLst>
              <a:gd name="adj" fmla="val 16962"/>
            </a:avLst>
          </a:prstGeom>
          <a:solidFill>
            <a:srgbClr val="336699"/>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latinLnBrk="0">
              <a:spcBef>
                <a:spcPct val="50000"/>
              </a:spcBef>
              <a:buClr>
                <a:schemeClr val="tx1"/>
              </a:buClr>
              <a:defRPr/>
            </a:pPr>
            <a:r>
              <a:rPr kumimoji="0" lang="ko-KR" altLang="en-US" sz="1100">
                <a:solidFill>
                  <a:srgbClr val="FFFFFF"/>
                </a:solidFill>
              </a:rPr>
              <a:t>질환 단백질 </a:t>
            </a:r>
            <a:r>
              <a:rPr kumimoji="0" lang="en-US" altLang="ko-KR" sz="1100">
                <a:solidFill>
                  <a:srgbClr val="FFFFFF"/>
                </a:solidFill>
              </a:rPr>
              <a:t>BigData</a:t>
            </a:r>
            <a:endParaRPr kumimoji="0" lang="ko-KR" altLang="en-US" sz="1100" dirty="0">
              <a:solidFill>
                <a:srgbClr val="FFFFFF"/>
              </a:solidFill>
            </a:endParaRPr>
          </a:p>
        </p:txBody>
      </p:sp>
      <p:pic>
        <p:nvPicPr>
          <p:cNvPr id="14" name="Picture 6" descr="http://static.freepik.com/free-photo/database-server_17-1015132035.jpg">
            <a:extLst>
              <a:ext uri="{FF2B5EF4-FFF2-40B4-BE49-F238E27FC236}">
                <a16:creationId xmlns:a16="http://schemas.microsoft.com/office/drawing/2014/main" id="{37FCEEAD-2DE7-4C2B-9E6D-C1AA5B24F630}"/>
              </a:ext>
            </a:extLst>
          </p:cNvPr>
          <p:cNvPicPr>
            <a:picLocks noChangeAspect="1" noChangeArrowheads="1"/>
          </p:cNvPicPr>
          <p:nvPr/>
        </p:nvPicPr>
        <p:blipFill>
          <a:blip r:embed="rId6" cstate="print"/>
          <a:srcRect/>
          <a:stretch>
            <a:fillRect/>
          </a:stretch>
        </p:blipFill>
        <p:spPr bwMode="auto">
          <a:xfrm>
            <a:off x="4786342" y="2443212"/>
            <a:ext cx="500038" cy="614332"/>
          </a:xfrm>
          <a:prstGeom prst="rect">
            <a:avLst/>
          </a:prstGeom>
          <a:noFill/>
          <a:ln w="9525">
            <a:noFill/>
            <a:miter lim="800000"/>
            <a:headEnd/>
            <a:tailEnd/>
          </a:ln>
        </p:spPr>
      </p:pic>
      <p:pic>
        <p:nvPicPr>
          <p:cNvPr id="15" name="Picture 9" descr="Infographic-the-body-as-a-source-of-big-data-HealthIT-Infographic-NetApp-Infographic1">
            <a:extLst>
              <a:ext uri="{FF2B5EF4-FFF2-40B4-BE49-F238E27FC236}">
                <a16:creationId xmlns:a16="http://schemas.microsoft.com/office/drawing/2014/main" id="{7A36EE4C-FF48-4961-9BD5-ED7D9790BCBE}"/>
              </a:ext>
            </a:extLst>
          </p:cNvPr>
          <p:cNvPicPr>
            <a:picLocks noChangeAspect="1" noChangeArrowheads="1"/>
          </p:cNvPicPr>
          <p:nvPr/>
        </p:nvPicPr>
        <p:blipFill>
          <a:blip r:embed="rId8" cstate="print"/>
          <a:srcRect/>
          <a:stretch>
            <a:fillRect/>
          </a:stretch>
        </p:blipFill>
        <p:spPr bwMode="auto">
          <a:xfrm>
            <a:off x="7690888" y="1728832"/>
            <a:ext cx="1238830" cy="2553537"/>
          </a:xfrm>
          <a:prstGeom prst="rect">
            <a:avLst/>
          </a:prstGeom>
          <a:noFill/>
        </p:spPr>
      </p:pic>
      <p:sp>
        <p:nvSpPr>
          <p:cNvPr id="16" name="AutoShape 5">
            <a:extLst>
              <a:ext uri="{FF2B5EF4-FFF2-40B4-BE49-F238E27FC236}">
                <a16:creationId xmlns:a16="http://schemas.microsoft.com/office/drawing/2014/main" id="{6286A543-0924-4B2D-9417-ABE306C9CFA3}"/>
              </a:ext>
            </a:extLst>
          </p:cNvPr>
          <p:cNvSpPr>
            <a:spLocks noChangeArrowheads="1"/>
          </p:cNvSpPr>
          <p:nvPr/>
        </p:nvSpPr>
        <p:spPr bwMode="auto">
          <a:xfrm>
            <a:off x="7536677" y="3586220"/>
            <a:ext cx="1500198" cy="285752"/>
          </a:xfrm>
          <a:prstGeom prst="roundRect">
            <a:avLst>
              <a:gd name="adj" fmla="val 16962"/>
            </a:avLst>
          </a:prstGeom>
          <a:solidFill>
            <a:srgbClr val="336699"/>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latinLnBrk="0">
              <a:spcBef>
                <a:spcPct val="50000"/>
              </a:spcBef>
              <a:buClr>
                <a:schemeClr val="tx1"/>
              </a:buClr>
              <a:defRPr/>
            </a:pPr>
            <a:r>
              <a:rPr kumimoji="0" lang="ko-KR" altLang="en-US" sz="1100">
                <a:solidFill>
                  <a:srgbClr val="FFFFFF"/>
                </a:solidFill>
              </a:rPr>
              <a:t>임상 </a:t>
            </a:r>
            <a:r>
              <a:rPr kumimoji="0" lang="en-US" altLang="ko-KR" sz="1100">
                <a:solidFill>
                  <a:srgbClr val="FFFFFF"/>
                </a:solidFill>
              </a:rPr>
              <a:t>BigData</a:t>
            </a:r>
            <a:endParaRPr kumimoji="0" lang="ko-KR" altLang="en-US" sz="1100" dirty="0">
              <a:solidFill>
                <a:srgbClr val="FFFFFF"/>
              </a:solidFill>
            </a:endParaRPr>
          </a:p>
        </p:txBody>
      </p:sp>
      <p:sp>
        <p:nvSpPr>
          <p:cNvPr id="17" name="AutoShape 5">
            <a:extLst>
              <a:ext uri="{FF2B5EF4-FFF2-40B4-BE49-F238E27FC236}">
                <a16:creationId xmlns:a16="http://schemas.microsoft.com/office/drawing/2014/main" id="{CCFCEBC0-AEFC-4571-9DD6-299045D1A2E8}"/>
              </a:ext>
            </a:extLst>
          </p:cNvPr>
          <p:cNvSpPr>
            <a:spLocks noChangeArrowheads="1"/>
          </p:cNvSpPr>
          <p:nvPr/>
        </p:nvSpPr>
        <p:spPr bwMode="auto">
          <a:xfrm>
            <a:off x="785786" y="3729096"/>
            <a:ext cx="1571636" cy="785818"/>
          </a:xfrm>
          <a:prstGeom prst="roundRect">
            <a:avLst>
              <a:gd name="adj" fmla="val 16962"/>
            </a:avLst>
          </a:prstGeom>
          <a:solidFill>
            <a:srgbClr val="92D050"/>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구조 자동 생성</a:t>
            </a:r>
            <a:endParaRPr kumimoji="0" lang="en-US" altLang="ko-KR" sz="1050">
              <a:solidFill>
                <a:srgbClr val="0070C0"/>
              </a:solidFill>
            </a:endParaRP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화합물 </a:t>
            </a:r>
            <a:r>
              <a:rPr kumimoji="0" lang="en-US" altLang="ko-KR" sz="1050">
                <a:solidFill>
                  <a:srgbClr val="0070C0"/>
                </a:solidFill>
              </a:rPr>
              <a:t>BigData </a:t>
            </a:r>
            <a:r>
              <a:rPr kumimoji="0" lang="ko-KR" altLang="en-US" sz="1050">
                <a:solidFill>
                  <a:srgbClr val="0070C0"/>
                </a:solidFill>
              </a:rPr>
              <a:t>생성</a:t>
            </a:r>
            <a:endParaRPr kumimoji="0" lang="en-US" altLang="ko-KR" sz="1050">
              <a:solidFill>
                <a:srgbClr val="0070C0"/>
              </a:solidFill>
            </a:endParaRP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질환군별 클러스터링</a:t>
            </a:r>
            <a:endParaRPr kumimoji="0" lang="ko-KR" altLang="en-US" sz="1050" dirty="0">
              <a:solidFill>
                <a:srgbClr val="0070C0"/>
              </a:solidFill>
            </a:endParaRPr>
          </a:p>
        </p:txBody>
      </p:sp>
      <p:pic>
        <p:nvPicPr>
          <p:cNvPr id="18" name="Picture 6" descr="http://static.freepik.com/free-photo/database-server_17-1015132035.jpg">
            <a:extLst>
              <a:ext uri="{FF2B5EF4-FFF2-40B4-BE49-F238E27FC236}">
                <a16:creationId xmlns:a16="http://schemas.microsoft.com/office/drawing/2014/main" id="{FD740139-2D78-46F6-A3B4-43FA9EBAA6DC}"/>
              </a:ext>
            </a:extLst>
          </p:cNvPr>
          <p:cNvPicPr>
            <a:picLocks noChangeAspect="1" noChangeArrowheads="1"/>
          </p:cNvPicPr>
          <p:nvPr/>
        </p:nvPicPr>
        <p:blipFill>
          <a:blip r:embed="rId6" cstate="print"/>
          <a:srcRect/>
          <a:stretch>
            <a:fillRect/>
          </a:stretch>
        </p:blipFill>
        <p:spPr bwMode="auto">
          <a:xfrm>
            <a:off x="6929454" y="3800534"/>
            <a:ext cx="500038" cy="614332"/>
          </a:xfrm>
          <a:prstGeom prst="rect">
            <a:avLst/>
          </a:prstGeom>
          <a:noFill/>
          <a:ln w="9525">
            <a:noFill/>
            <a:miter lim="800000"/>
            <a:headEnd/>
            <a:tailEnd/>
          </a:ln>
        </p:spPr>
      </p:pic>
      <p:sp>
        <p:nvSpPr>
          <p:cNvPr id="19" name="AutoShape 5">
            <a:extLst>
              <a:ext uri="{FF2B5EF4-FFF2-40B4-BE49-F238E27FC236}">
                <a16:creationId xmlns:a16="http://schemas.microsoft.com/office/drawing/2014/main" id="{02DF90D7-D941-491F-8D18-4CD1009CAE20}"/>
              </a:ext>
            </a:extLst>
          </p:cNvPr>
          <p:cNvSpPr>
            <a:spLocks noChangeArrowheads="1"/>
          </p:cNvSpPr>
          <p:nvPr/>
        </p:nvSpPr>
        <p:spPr bwMode="auto">
          <a:xfrm>
            <a:off x="5357818" y="2371774"/>
            <a:ext cx="1571636" cy="785818"/>
          </a:xfrm>
          <a:prstGeom prst="roundRect">
            <a:avLst>
              <a:gd name="adj" fmla="val 16962"/>
            </a:avLst>
          </a:prstGeom>
          <a:solidFill>
            <a:srgbClr val="92D050"/>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algn="l" latinLnBrk="0">
              <a:spcBef>
                <a:spcPct val="50000"/>
              </a:spcBef>
              <a:buClr>
                <a:schemeClr val="tx1"/>
              </a:buClr>
              <a:buFont typeface="Arial" pitchFamily="34" charset="0"/>
              <a:buChar char="•"/>
              <a:defRPr/>
            </a:pPr>
            <a:r>
              <a:rPr kumimoji="0" lang="en-US" altLang="ko-KR" sz="1050">
                <a:solidFill>
                  <a:srgbClr val="0070C0"/>
                </a:solidFill>
              </a:rPr>
              <a:t> 3</a:t>
            </a:r>
            <a:r>
              <a:rPr kumimoji="0" lang="ko-KR" altLang="en-US" sz="1050">
                <a:solidFill>
                  <a:srgbClr val="0070C0"/>
                </a:solidFill>
              </a:rPr>
              <a:t>차원 구조 결정</a:t>
            </a:r>
            <a:endParaRPr kumimoji="0" lang="en-US" altLang="ko-KR" sz="1050">
              <a:solidFill>
                <a:srgbClr val="0070C0"/>
              </a:solidFill>
            </a:endParaRP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화합물 가상탐색</a:t>
            </a:r>
            <a:endParaRPr kumimoji="0" lang="en-US" altLang="ko-KR" sz="1050">
              <a:solidFill>
                <a:srgbClr val="0070C0"/>
              </a:solidFill>
            </a:endParaRP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신호전달 </a:t>
            </a:r>
            <a:r>
              <a:rPr kumimoji="0" lang="en-US" altLang="ko-KR" sz="1050">
                <a:solidFill>
                  <a:srgbClr val="0070C0"/>
                </a:solidFill>
              </a:rPr>
              <a:t>BigData</a:t>
            </a:r>
            <a:r>
              <a:rPr kumimoji="0" lang="ko-KR" altLang="en-US" sz="1050">
                <a:solidFill>
                  <a:srgbClr val="0070C0"/>
                </a:solidFill>
              </a:rPr>
              <a:t>생성</a:t>
            </a:r>
            <a:endParaRPr kumimoji="0" lang="ko-KR" altLang="en-US" sz="1050" dirty="0">
              <a:solidFill>
                <a:srgbClr val="0070C0"/>
              </a:solidFill>
            </a:endParaRPr>
          </a:p>
        </p:txBody>
      </p:sp>
      <p:pic>
        <p:nvPicPr>
          <p:cNvPr id="20" name="Picture 11" descr="http://biomedicalcomputationreview.org/sites/default/files/u6/addinggenomicsdnashape2.jpg">
            <a:extLst>
              <a:ext uri="{FF2B5EF4-FFF2-40B4-BE49-F238E27FC236}">
                <a16:creationId xmlns:a16="http://schemas.microsoft.com/office/drawing/2014/main" id="{372775B7-72F5-4135-A1F6-FD0ED896EF3C}"/>
              </a:ext>
            </a:extLst>
          </p:cNvPr>
          <p:cNvPicPr>
            <a:picLocks noChangeAspect="1" noChangeArrowheads="1"/>
          </p:cNvPicPr>
          <p:nvPr/>
        </p:nvPicPr>
        <p:blipFill>
          <a:blip r:embed="rId9" cstate="print"/>
          <a:srcRect/>
          <a:stretch>
            <a:fillRect/>
          </a:stretch>
        </p:blipFill>
        <p:spPr bwMode="auto">
          <a:xfrm>
            <a:off x="2643174" y="800138"/>
            <a:ext cx="1143008" cy="1143008"/>
          </a:xfrm>
          <a:prstGeom prst="rect">
            <a:avLst/>
          </a:prstGeom>
          <a:noFill/>
        </p:spPr>
      </p:pic>
      <p:sp>
        <p:nvSpPr>
          <p:cNvPr id="21" name="AutoShape 5">
            <a:extLst>
              <a:ext uri="{FF2B5EF4-FFF2-40B4-BE49-F238E27FC236}">
                <a16:creationId xmlns:a16="http://schemas.microsoft.com/office/drawing/2014/main" id="{61E2FAC6-87F9-497E-AC61-4C6F839772C3}"/>
              </a:ext>
            </a:extLst>
          </p:cNvPr>
          <p:cNvSpPr>
            <a:spLocks noChangeArrowheads="1"/>
          </p:cNvSpPr>
          <p:nvPr/>
        </p:nvSpPr>
        <p:spPr bwMode="auto">
          <a:xfrm>
            <a:off x="2357422" y="2014584"/>
            <a:ext cx="1500198" cy="285752"/>
          </a:xfrm>
          <a:prstGeom prst="roundRect">
            <a:avLst>
              <a:gd name="adj" fmla="val 16962"/>
            </a:avLst>
          </a:prstGeom>
          <a:solidFill>
            <a:srgbClr val="336699"/>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latinLnBrk="0">
              <a:spcBef>
                <a:spcPct val="50000"/>
              </a:spcBef>
              <a:buClr>
                <a:schemeClr val="tx1"/>
              </a:buClr>
              <a:defRPr/>
            </a:pPr>
            <a:r>
              <a:rPr kumimoji="0" lang="en-US" altLang="ko-KR" sz="1100">
                <a:solidFill>
                  <a:srgbClr val="FFFFFF"/>
                </a:solidFill>
              </a:rPr>
              <a:t>Genomic BigData</a:t>
            </a:r>
            <a:endParaRPr kumimoji="0" lang="ko-KR" altLang="en-US" sz="1100" dirty="0">
              <a:solidFill>
                <a:srgbClr val="FFFFFF"/>
              </a:solidFill>
            </a:endParaRPr>
          </a:p>
        </p:txBody>
      </p:sp>
      <p:pic>
        <p:nvPicPr>
          <p:cNvPr id="22" name="Picture 6" descr="http://static.freepik.com/free-photo/database-server_17-1015132035.jpg">
            <a:extLst>
              <a:ext uri="{FF2B5EF4-FFF2-40B4-BE49-F238E27FC236}">
                <a16:creationId xmlns:a16="http://schemas.microsoft.com/office/drawing/2014/main" id="{74A664BF-44C7-4067-8D6B-AC491046F213}"/>
              </a:ext>
            </a:extLst>
          </p:cNvPr>
          <p:cNvPicPr>
            <a:picLocks noChangeAspect="1" noChangeArrowheads="1"/>
          </p:cNvPicPr>
          <p:nvPr/>
        </p:nvPicPr>
        <p:blipFill>
          <a:blip r:embed="rId6" cstate="print"/>
          <a:srcRect/>
          <a:stretch>
            <a:fillRect/>
          </a:stretch>
        </p:blipFill>
        <p:spPr bwMode="auto">
          <a:xfrm>
            <a:off x="2143108" y="2443212"/>
            <a:ext cx="500038" cy="614332"/>
          </a:xfrm>
          <a:prstGeom prst="rect">
            <a:avLst/>
          </a:prstGeom>
          <a:noFill/>
          <a:ln w="9525">
            <a:noFill/>
            <a:miter lim="800000"/>
            <a:headEnd/>
            <a:tailEnd/>
          </a:ln>
        </p:spPr>
      </p:pic>
      <p:sp>
        <p:nvSpPr>
          <p:cNvPr id="23" name="AutoShape 5">
            <a:extLst>
              <a:ext uri="{FF2B5EF4-FFF2-40B4-BE49-F238E27FC236}">
                <a16:creationId xmlns:a16="http://schemas.microsoft.com/office/drawing/2014/main" id="{EB38B126-60BC-4177-84CA-600EFBBF2C8F}"/>
              </a:ext>
            </a:extLst>
          </p:cNvPr>
          <p:cNvSpPr>
            <a:spLocks noChangeArrowheads="1"/>
          </p:cNvSpPr>
          <p:nvPr/>
        </p:nvSpPr>
        <p:spPr bwMode="auto">
          <a:xfrm>
            <a:off x="2643174" y="2371774"/>
            <a:ext cx="1643074" cy="785818"/>
          </a:xfrm>
          <a:prstGeom prst="roundRect">
            <a:avLst>
              <a:gd name="adj" fmla="val 16962"/>
            </a:avLst>
          </a:prstGeom>
          <a:solidFill>
            <a:srgbClr val="92D050"/>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algn="l" latinLnBrk="0">
              <a:spcBef>
                <a:spcPct val="50000"/>
              </a:spcBef>
              <a:buClr>
                <a:schemeClr val="tx1"/>
              </a:buClr>
              <a:buFont typeface="Arial" pitchFamily="34" charset="0"/>
              <a:buChar char="•"/>
              <a:defRPr/>
            </a:pPr>
            <a:r>
              <a:rPr kumimoji="0" lang="en-US" altLang="ko-KR" sz="1050">
                <a:solidFill>
                  <a:srgbClr val="0070C0"/>
                </a:solidFill>
              </a:rPr>
              <a:t> Genomic BigData</a:t>
            </a: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맞춤의약 </a:t>
            </a:r>
            <a:r>
              <a:rPr kumimoji="0" lang="en-US" altLang="ko-KR" sz="1050">
                <a:solidFill>
                  <a:srgbClr val="0070C0"/>
                </a:solidFill>
              </a:rPr>
              <a:t>SNP BigData</a:t>
            </a:r>
          </a:p>
          <a:p>
            <a:pPr algn="l" latinLnBrk="0">
              <a:spcBef>
                <a:spcPct val="50000"/>
              </a:spcBef>
              <a:buClr>
                <a:schemeClr val="tx1"/>
              </a:buClr>
              <a:buFont typeface="Arial" pitchFamily="34" charset="0"/>
              <a:buChar char="•"/>
              <a:defRPr/>
            </a:pPr>
            <a:r>
              <a:rPr kumimoji="0" lang="en-US" altLang="ko-KR" sz="1050">
                <a:solidFill>
                  <a:srgbClr val="0070C0"/>
                </a:solidFill>
              </a:rPr>
              <a:t> </a:t>
            </a:r>
            <a:r>
              <a:rPr kumimoji="0" lang="ko-KR" altLang="en-US" sz="1050">
                <a:solidFill>
                  <a:srgbClr val="0070C0"/>
                </a:solidFill>
              </a:rPr>
              <a:t>표적질환 </a:t>
            </a:r>
            <a:r>
              <a:rPr kumimoji="0" lang="en-US" altLang="ko-KR" sz="1050">
                <a:solidFill>
                  <a:srgbClr val="0070C0"/>
                </a:solidFill>
              </a:rPr>
              <a:t>BigData</a:t>
            </a:r>
            <a:endParaRPr kumimoji="0" lang="ko-KR" altLang="en-US" sz="1050" dirty="0">
              <a:solidFill>
                <a:srgbClr val="0070C0"/>
              </a:solidFill>
            </a:endParaRPr>
          </a:p>
        </p:txBody>
      </p:sp>
      <p:pic>
        <p:nvPicPr>
          <p:cNvPr id="24" name="Picture 12">
            <a:extLst>
              <a:ext uri="{FF2B5EF4-FFF2-40B4-BE49-F238E27FC236}">
                <a16:creationId xmlns:a16="http://schemas.microsoft.com/office/drawing/2014/main" id="{806DEE58-447C-42E5-A36C-8CB5402BF884}"/>
              </a:ext>
            </a:extLst>
          </p:cNvPr>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rot="10800000">
            <a:off x="4627670" y="3467568"/>
            <a:ext cx="801586" cy="690155"/>
          </a:xfrm>
          <a:prstGeom prst="rect">
            <a:avLst/>
          </a:prstGeom>
          <a:noFill/>
          <a:ln w="28575" cap="flat" cmpd="sng" algn="ctr">
            <a:noFill/>
            <a:prstDash val="solid"/>
            <a:miter lim="800000"/>
            <a:headEnd/>
            <a:tailEnd/>
          </a:ln>
          <a:effectLst/>
        </p:spPr>
      </p:pic>
      <p:pic>
        <p:nvPicPr>
          <p:cNvPr id="25" name="Picture 12">
            <a:extLst>
              <a:ext uri="{FF2B5EF4-FFF2-40B4-BE49-F238E27FC236}">
                <a16:creationId xmlns:a16="http://schemas.microsoft.com/office/drawing/2014/main" id="{6419C483-28FF-4984-8E87-BE7C68488923}"/>
              </a:ext>
            </a:extLst>
          </p:cNvPr>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rot="10800000" flipH="1">
            <a:off x="3571869" y="3467568"/>
            <a:ext cx="801586" cy="690155"/>
          </a:xfrm>
          <a:prstGeom prst="rect">
            <a:avLst/>
          </a:prstGeom>
          <a:noFill/>
          <a:ln w="28575" cap="flat" cmpd="sng" algn="ctr">
            <a:noFill/>
            <a:prstDash val="solid"/>
            <a:miter lim="800000"/>
            <a:headEnd/>
            <a:tailEnd/>
          </a:ln>
          <a:effectLst/>
        </p:spPr>
      </p:pic>
      <p:pic>
        <p:nvPicPr>
          <p:cNvPr id="26" name="Picture 13">
            <a:extLst>
              <a:ext uri="{FF2B5EF4-FFF2-40B4-BE49-F238E27FC236}">
                <a16:creationId xmlns:a16="http://schemas.microsoft.com/office/drawing/2014/main" id="{53AFEBCB-A5FC-4BE9-B6F4-4921C899B0B6}"/>
              </a:ext>
            </a:extLst>
          </p:cNvPr>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643570" y="4800666"/>
            <a:ext cx="785818" cy="778771"/>
          </a:xfrm>
          <a:prstGeom prst="rect">
            <a:avLst/>
          </a:prstGeom>
          <a:noFill/>
          <a:ln w="28575" cap="flat" cmpd="sng" algn="ctr">
            <a:noFill/>
            <a:prstDash val="solid"/>
            <a:miter lim="800000"/>
            <a:headEnd/>
            <a:tailEnd/>
          </a:ln>
          <a:effectLst/>
        </p:spPr>
      </p:pic>
      <p:pic>
        <p:nvPicPr>
          <p:cNvPr id="27" name="Picture 13">
            <a:extLst>
              <a:ext uri="{FF2B5EF4-FFF2-40B4-BE49-F238E27FC236}">
                <a16:creationId xmlns:a16="http://schemas.microsoft.com/office/drawing/2014/main" id="{0A4CAFB5-0429-4535-994E-B44488649F87}"/>
              </a:ext>
            </a:extLst>
          </p:cNvPr>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flipH="1">
            <a:off x="2714612" y="4729228"/>
            <a:ext cx="785818" cy="778771"/>
          </a:xfrm>
          <a:prstGeom prst="rect">
            <a:avLst/>
          </a:prstGeom>
          <a:noFill/>
          <a:ln w="28575" cap="flat" cmpd="sng" algn="ctr">
            <a:noFill/>
            <a:prstDash val="solid"/>
            <a:miter lim="800000"/>
            <a:headEnd/>
            <a:tailEnd/>
          </a:ln>
          <a:effectLst/>
        </p:spPr>
      </p:pic>
      <p:sp>
        <p:nvSpPr>
          <p:cNvPr id="28" name="AutoShape 5">
            <a:extLst>
              <a:ext uri="{FF2B5EF4-FFF2-40B4-BE49-F238E27FC236}">
                <a16:creationId xmlns:a16="http://schemas.microsoft.com/office/drawing/2014/main" id="{53EE3D9B-6720-4C8C-80DB-E73DB9096349}"/>
              </a:ext>
            </a:extLst>
          </p:cNvPr>
          <p:cNvSpPr>
            <a:spLocks noChangeArrowheads="1"/>
          </p:cNvSpPr>
          <p:nvPr/>
        </p:nvSpPr>
        <p:spPr bwMode="auto">
          <a:xfrm>
            <a:off x="7500958" y="3871972"/>
            <a:ext cx="1571636" cy="785818"/>
          </a:xfrm>
          <a:prstGeom prst="roundRect">
            <a:avLst>
              <a:gd name="adj" fmla="val 16962"/>
            </a:avLst>
          </a:prstGeom>
          <a:solidFill>
            <a:srgbClr val="92D050"/>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algn="l" latinLnBrk="0">
              <a:spcBef>
                <a:spcPct val="50000"/>
              </a:spcBef>
              <a:buClr>
                <a:schemeClr val="tx1"/>
              </a:buClr>
              <a:buFont typeface="Arial" pitchFamily="34" charset="0"/>
              <a:buChar char="•"/>
              <a:defRPr/>
            </a:pPr>
            <a:r>
              <a:rPr kumimoji="0" lang="en-US" altLang="ko-KR" sz="1050">
                <a:solidFill>
                  <a:srgbClr val="0070C0"/>
                </a:solidFill>
              </a:rPr>
              <a:t> Patient Record</a:t>
            </a:r>
          </a:p>
          <a:p>
            <a:pPr algn="l" latinLnBrk="0">
              <a:spcBef>
                <a:spcPct val="50000"/>
              </a:spcBef>
              <a:buClr>
                <a:schemeClr val="tx1"/>
              </a:buClr>
              <a:buFont typeface="Arial" pitchFamily="34" charset="0"/>
              <a:buChar char="•"/>
              <a:defRPr/>
            </a:pPr>
            <a:r>
              <a:rPr kumimoji="0" lang="en-US" altLang="ko-KR" sz="1050">
                <a:solidFill>
                  <a:srgbClr val="0070C0"/>
                </a:solidFill>
              </a:rPr>
              <a:t> Test Results</a:t>
            </a:r>
          </a:p>
          <a:p>
            <a:pPr algn="l" latinLnBrk="0">
              <a:spcBef>
                <a:spcPct val="50000"/>
              </a:spcBef>
              <a:buClr>
                <a:schemeClr val="tx1"/>
              </a:buClr>
              <a:buFont typeface="Arial" pitchFamily="34" charset="0"/>
              <a:buChar char="•"/>
              <a:defRPr/>
            </a:pPr>
            <a:r>
              <a:rPr kumimoji="0" lang="en-US" altLang="ko-KR" sz="1050">
                <a:solidFill>
                  <a:srgbClr val="0070C0"/>
                </a:solidFill>
              </a:rPr>
              <a:t> Clinical Record</a:t>
            </a:r>
            <a:endParaRPr kumimoji="0" lang="ko-KR" altLang="en-US" sz="1050" dirty="0">
              <a:solidFill>
                <a:srgbClr val="0070C0"/>
              </a:solidFill>
            </a:endParaRPr>
          </a:p>
        </p:txBody>
      </p:sp>
      <p:sp>
        <p:nvSpPr>
          <p:cNvPr id="29" name="AutoShape 5">
            <a:extLst>
              <a:ext uri="{FF2B5EF4-FFF2-40B4-BE49-F238E27FC236}">
                <a16:creationId xmlns:a16="http://schemas.microsoft.com/office/drawing/2014/main" id="{87832B74-A352-4427-85FA-FF6AC3B28D0B}"/>
              </a:ext>
            </a:extLst>
          </p:cNvPr>
          <p:cNvSpPr>
            <a:spLocks noChangeArrowheads="1"/>
          </p:cNvSpPr>
          <p:nvPr/>
        </p:nvSpPr>
        <p:spPr bwMode="auto">
          <a:xfrm>
            <a:off x="3178959" y="6015112"/>
            <a:ext cx="2786082" cy="285752"/>
          </a:xfrm>
          <a:prstGeom prst="roundRect">
            <a:avLst>
              <a:gd name="adj" fmla="val 16962"/>
            </a:avLst>
          </a:prstGeom>
          <a:solidFill>
            <a:srgbClr val="336699"/>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defPPr>
              <a:defRPr lang="ko-KR"/>
            </a:defPPr>
            <a:lvl1pPr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28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28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28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28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2800" b="1" kern="1200">
                <a:solidFill>
                  <a:schemeClr val="tx1"/>
                </a:solidFill>
                <a:latin typeface="맑은 고딕" pitchFamily="50" charset="-127"/>
                <a:ea typeface="맑은 고딕" pitchFamily="50" charset="-127"/>
                <a:cs typeface="+mn-cs"/>
              </a:defRPr>
            </a:lvl9pPr>
          </a:lstStyle>
          <a:p>
            <a:pPr latinLnBrk="0">
              <a:spcBef>
                <a:spcPct val="50000"/>
              </a:spcBef>
              <a:buClr>
                <a:schemeClr val="tx1"/>
              </a:buClr>
              <a:defRPr/>
            </a:pPr>
            <a:r>
              <a:rPr kumimoji="0" lang="en-US" altLang="ko-KR" sz="1100">
                <a:solidFill>
                  <a:srgbClr val="FFFFFF"/>
                </a:solidFill>
              </a:rPr>
              <a:t>Next Genaration Drug Development</a:t>
            </a:r>
            <a:endParaRPr kumimoji="0" lang="ko-KR" altLang="en-US" sz="1100" dirty="0">
              <a:solidFill>
                <a:srgbClr val="FFFFFF"/>
              </a:solidFill>
            </a:endParaRPr>
          </a:p>
        </p:txBody>
      </p:sp>
      <p:sp>
        <p:nvSpPr>
          <p:cNvPr id="31" name="TextBox 30">
            <a:extLst>
              <a:ext uri="{FF2B5EF4-FFF2-40B4-BE49-F238E27FC236}">
                <a16:creationId xmlns:a16="http://schemas.microsoft.com/office/drawing/2014/main" id="{4ED4EEE7-9E14-4526-9D5B-2FD49345BBE4}"/>
              </a:ext>
            </a:extLst>
          </p:cNvPr>
          <p:cNvSpPr txBox="1"/>
          <p:nvPr/>
        </p:nvSpPr>
        <p:spPr>
          <a:xfrm>
            <a:off x="130825" y="169972"/>
            <a:ext cx="7483139" cy="400110"/>
          </a:xfrm>
          <a:prstGeom prst="rect">
            <a:avLst/>
          </a:prstGeom>
          <a:noFill/>
        </p:spPr>
        <p:txBody>
          <a:bodyPr wrap="none" rtlCol="0" anchor="ctr" anchorCtr="0">
            <a:spAutoFit/>
          </a:bodyPr>
          <a:lstStyle/>
          <a:p>
            <a:r>
              <a:rPr lang="ko-KR" altLang="en-US" sz="2000" b="1">
                <a:solidFill>
                  <a:schemeClr val="bg1"/>
                </a:solidFill>
              </a:rPr>
              <a:t>계산 생물학</a:t>
            </a:r>
            <a:r>
              <a:rPr lang="en-US" altLang="ko-KR" sz="2000" b="1">
                <a:solidFill>
                  <a:schemeClr val="bg1"/>
                </a:solidFill>
              </a:rPr>
              <a:t>, </a:t>
            </a:r>
            <a:r>
              <a:rPr lang="ko-KR" altLang="en-US" sz="2000" b="1">
                <a:solidFill>
                  <a:schemeClr val="bg1"/>
                </a:solidFill>
              </a:rPr>
              <a:t>계산화학</a:t>
            </a:r>
            <a:r>
              <a:rPr lang="en-US" altLang="ko-KR" sz="2000" b="1">
                <a:solidFill>
                  <a:schemeClr val="bg1"/>
                </a:solidFill>
              </a:rPr>
              <a:t>, </a:t>
            </a:r>
            <a:r>
              <a:rPr lang="ko-KR" altLang="en-US" sz="2000" b="1">
                <a:solidFill>
                  <a:schemeClr val="bg1"/>
                </a:solidFill>
              </a:rPr>
              <a:t>의약화학 </a:t>
            </a:r>
            <a:r>
              <a:rPr lang="en-US" altLang="ko-KR" sz="2000" b="1">
                <a:solidFill>
                  <a:schemeClr val="bg1"/>
                </a:solidFill>
              </a:rPr>
              <a:t>Combi-Management System</a:t>
            </a:r>
            <a:endParaRPr lang="ko-KR" altLang="en-US" sz="2000" b="1">
              <a:solidFill>
                <a:schemeClr val="bg1"/>
              </a:solidFill>
            </a:endParaRPr>
          </a:p>
        </p:txBody>
      </p:sp>
    </p:spTree>
    <p:extLst>
      <p:ext uri="{BB962C8B-B14F-4D97-AF65-F5344CB8AC3E}">
        <p14:creationId xmlns:p14="http://schemas.microsoft.com/office/powerpoint/2010/main" val="162953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772816"/>
            <a:ext cx="9144000" cy="17641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lnSpc>
                <a:spcPct val="180000"/>
              </a:lnSpc>
            </a:pPr>
            <a:r>
              <a:rPr lang="en-US" altLang="ko-KR" sz="2400" b="1" i="1">
                <a:solidFill>
                  <a:srgbClr val="FFFF00"/>
                </a:solidFill>
                <a:ea typeface="바탕" panose="02030600000101010101" pitchFamily="18" charset="-127"/>
              </a:rPr>
              <a:t>in silico</a:t>
            </a:r>
            <a:r>
              <a:rPr lang="en-US" altLang="ko-KR" sz="2400" b="1">
                <a:solidFill>
                  <a:srgbClr val="FFFF00"/>
                </a:solidFill>
                <a:ea typeface="바탕" panose="02030600000101010101" pitchFamily="18" charset="-127"/>
              </a:rPr>
              <a:t> Drug Discovery Methodology</a:t>
            </a:r>
            <a:endParaRPr lang="en-US" altLang="ko-KR" sz="2400" dirty="0">
              <a:solidFill>
                <a:srgbClr val="FFFF00"/>
              </a:solidFill>
              <a:latin typeface="굴림" panose="020B0600000101010101" pitchFamily="50" charset="-127"/>
            </a:endParaRPr>
          </a:p>
        </p:txBody>
      </p:sp>
    </p:spTree>
    <p:extLst>
      <p:ext uri="{BB962C8B-B14F-4D97-AF65-F5344CB8AC3E}">
        <p14:creationId xmlns:p14="http://schemas.microsoft.com/office/powerpoint/2010/main" val="2887614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7ECE44-C6D6-4F48-9152-F5938FED1FE9}"/>
              </a:ext>
            </a:extLst>
          </p:cNvPr>
          <p:cNvSpPr txBox="1"/>
          <p:nvPr/>
        </p:nvSpPr>
        <p:spPr>
          <a:xfrm>
            <a:off x="130825" y="169972"/>
            <a:ext cx="1012713" cy="400110"/>
          </a:xfrm>
          <a:prstGeom prst="rect">
            <a:avLst/>
          </a:prstGeom>
          <a:noFill/>
        </p:spPr>
        <p:txBody>
          <a:bodyPr wrap="none" rtlCol="0" anchor="ctr" anchorCtr="0">
            <a:spAutoFit/>
          </a:bodyPr>
          <a:lstStyle/>
          <a:p>
            <a:r>
              <a:rPr lang="en-US" altLang="ko-KR" sz="2000" b="1">
                <a:solidFill>
                  <a:schemeClr val="bg1"/>
                </a:solidFill>
              </a:rPr>
              <a:t>Report</a:t>
            </a:r>
            <a:endParaRPr lang="ko-KR" altLang="en-US" sz="2000" b="1" dirty="0">
              <a:solidFill>
                <a:schemeClr val="bg1"/>
              </a:solidFill>
            </a:endParaRPr>
          </a:p>
        </p:txBody>
      </p:sp>
      <p:sp>
        <p:nvSpPr>
          <p:cNvPr id="6" name="Text Box 6">
            <a:extLst>
              <a:ext uri="{FF2B5EF4-FFF2-40B4-BE49-F238E27FC236}">
                <a16:creationId xmlns:a16="http://schemas.microsoft.com/office/drawing/2014/main" id="{6277BBD5-D8C8-46D4-A627-5A7A23AEF0C2}"/>
              </a:ext>
            </a:extLst>
          </p:cNvPr>
          <p:cNvSpPr txBox="1">
            <a:spLocks noChangeArrowheads="1"/>
          </p:cNvSpPr>
          <p:nvPr/>
        </p:nvSpPr>
        <p:spPr bwMode="auto">
          <a:xfrm>
            <a:off x="251520" y="908720"/>
            <a:ext cx="75616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buFont typeface="Wingdings" panose="05000000000000000000" pitchFamily="2" charset="2"/>
              <a:buChar char="u"/>
            </a:pPr>
            <a:r>
              <a:rPr lang="en-US" altLang="ko-KR" sz="2000" b="1">
                <a:solidFill>
                  <a:srgbClr val="0070C0"/>
                </a:solidFill>
              </a:rPr>
              <a:t> </a:t>
            </a:r>
            <a:r>
              <a:rPr lang="ko-KR" altLang="en-US" sz="2000" b="1">
                <a:solidFill>
                  <a:srgbClr val="0070C0"/>
                </a:solidFill>
              </a:rPr>
              <a:t>컴퓨터를 이용한 신약 후보물질의 탐색 </a:t>
            </a:r>
            <a:r>
              <a:rPr lang="en-US" altLang="ko-KR" sz="2000" b="1">
                <a:solidFill>
                  <a:srgbClr val="0070C0"/>
                </a:solidFill>
              </a:rPr>
              <a:t>: </a:t>
            </a:r>
            <a:r>
              <a:rPr lang="ko-KR" altLang="en-US" sz="2000" b="1">
                <a:solidFill>
                  <a:srgbClr val="0070C0"/>
                </a:solidFill>
              </a:rPr>
              <a:t>연구개발 목표 수립</a:t>
            </a:r>
            <a:endParaRPr lang="en-US" altLang="ko-KR" sz="2000" b="1">
              <a:solidFill>
                <a:srgbClr val="0070C0"/>
              </a:solidFill>
            </a:endParaRPr>
          </a:p>
        </p:txBody>
      </p:sp>
      <p:sp>
        <p:nvSpPr>
          <p:cNvPr id="7" name="Text Box 6">
            <a:extLst>
              <a:ext uri="{FF2B5EF4-FFF2-40B4-BE49-F238E27FC236}">
                <a16:creationId xmlns:a16="http://schemas.microsoft.com/office/drawing/2014/main" id="{7B3AC0E7-B904-40D1-B3C0-52F5FDD4F5B3}"/>
              </a:ext>
            </a:extLst>
          </p:cNvPr>
          <p:cNvSpPr txBox="1">
            <a:spLocks noChangeArrowheads="1"/>
          </p:cNvSpPr>
          <p:nvPr/>
        </p:nvSpPr>
        <p:spPr bwMode="auto">
          <a:xfrm>
            <a:off x="1007604" y="1472605"/>
            <a:ext cx="4571636" cy="44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nSpc>
                <a:spcPct val="150000"/>
              </a:lnSpc>
              <a:buFont typeface="Arial" panose="020B0604020202020204" pitchFamily="34" charset="0"/>
              <a:buChar char="•"/>
            </a:pPr>
            <a:r>
              <a:rPr lang="ko-KR" altLang="en-US" sz="1600" b="1">
                <a:solidFill>
                  <a:srgbClr val="0070C0"/>
                </a:solidFill>
              </a:rPr>
              <a:t>표적 질환 선정</a:t>
            </a:r>
            <a:endParaRPr lang="en-US" altLang="ko-KR" sz="1600" b="1">
              <a:solidFill>
                <a:srgbClr val="0070C0"/>
              </a:solidFill>
            </a:endParaRPr>
          </a:p>
          <a:p>
            <a:pPr lvl="1">
              <a:lnSpc>
                <a:spcPct val="150000"/>
              </a:lnSpc>
            </a:pPr>
            <a:r>
              <a:rPr lang="en-US" altLang="ko-KR" sz="1600" b="1">
                <a:solidFill>
                  <a:srgbClr val="0070C0"/>
                </a:solidFill>
              </a:rPr>
              <a:t>- </a:t>
            </a:r>
            <a:r>
              <a:rPr lang="ko-KR" altLang="en-US" sz="1600" b="1">
                <a:solidFill>
                  <a:srgbClr val="0070C0"/>
                </a:solidFill>
              </a:rPr>
              <a:t>항암</a:t>
            </a:r>
            <a:r>
              <a:rPr lang="en-US" altLang="ko-KR" sz="1600" b="1">
                <a:solidFill>
                  <a:srgbClr val="0070C0"/>
                </a:solidFill>
              </a:rPr>
              <a:t>, </a:t>
            </a:r>
            <a:r>
              <a:rPr lang="ko-KR" altLang="en-US" sz="1600" b="1">
                <a:solidFill>
                  <a:srgbClr val="0070C0"/>
                </a:solidFill>
              </a:rPr>
              <a:t>당뇨</a:t>
            </a:r>
            <a:r>
              <a:rPr lang="en-US" altLang="ko-KR" sz="1600" b="1">
                <a:solidFill>
                  <a:srgbClr val="0070C0"/>
                </a:solidFill>
              </a:rPr>
              <a:t>, </a:t>
            </a:r>
            <a:r>
              <a:rPr lang="ko-KR" altLang="en-US" sz="1600" b="1">
                <a:solidFill>
                  <a:srgbClr val="0070C0"/>
                </a:solidFill>
              </a:rPr>
              <a:t>비만</a:t>
            </a:r>
            <a:r>
              <a:rPr lang="en-US" altLang="ko-KR" sz="1600" b="1">
                <a:solidFill>
                  <a:srgbClr val="0070C0"/>
                </a:solidFill>
              </a:rPr>
              <a:t>, </a:t>
            </a:r>
            <a:r>
              <a:rPr lang="ko-KR" altLang="en-US" sz="1600" b="1">
                <a:solidFill>
                  <a:srgbClr val="0070C0"/>
                </a:solidFill>
              </a:rPr>
              <a:t>관절염</a:t>
            </a:r>
            <a:r>
              <a:rPr lang="en-US" altLang="ko-KR" sz="1600" b="1">
                <a:solidFill>
                  <a:srgbClr val="0070C0"/>
                </a:solidFill>
              </a:rPr>
              <a:t>, </a:t>
            </a:r>
            <a:r>
              <a:rPr lang="ko-KR" altLang="en-US" sz="1600" b="1">
                <a:solidFill>
                  <a:srgbClr val="0070C0"/>
                </a:solidFill>
              </a:rPr>
              <a:t>치매</a:t>
            </a:r>
            <a:r>
              <a:rPr lang="en-US" altLang="ko-KR" sz="1600" b="1">
                <a:solidFill>
                  <a:srgbClr val="0070C0"/>
                </a:solidFill>
              </a:rPr>
              <a:t>, </a:t>
            </a:r>
            <a:r>
              <a:rPr lang="ko-KR" altLang="en-US" sz="1600" b="1">
                <a:solidFill>
                  <a:srgbClr val="0070C0"/>
                </a:solidFill>
              </a:rPr>
              <a:t>항균제</a:t>
            </a:r>
            <a:r>
              <a:rPr lang="en-US" altLang="ko-KR" sz="1600" b="1">
                <a:solidFill>
                  <a:srgbClr val="0070C0"/>
                </a:solidFill>
              </a:rPr>
              <a:t>,,,,</a:t>
            </a:r>
          </a:p>
          <a:p>
            <a:pPr marL="342900" indent="-342900">
              <a:lnSpc>
                <a:spcPct val="150000"/>
              </a:lnSpc>
              <a:buFont typeface="Arial" panose="020B0604020202020204" pitchFamily="34" charset="0"/>
              <a:buChar char="•"/>
            </a:pPr>
            <a:r>
              <a:rPr lang="ko-KR" altLang="en-US" sz="1600" b="1">
                <a:solidFill>
                  <a:srgbClr val="0070C0"/>
                </a:solidFill>
              </a:rPr>
              <a:t>표적 단백질 선정</a:t>
            </a:r>
            <a:endParaRPr lang="en-US" altLang="ko-KR" sz="1600" b="1">
              <a:solidFill>
                <a:srgbClr val="0070C0"/>
              </a:solidFill>
            </a:endParaRPr>
          </a:p>
          <a:p>
            <a:pPr>
              <a:lnSpc>
                <a:spcPct val="150000"/>
              </a:lnSpc>
            </a:pPr>
            <a:r>
              <a:rPr lang="en-US" altLang="ko-KR" sz="1600" b="1">
                <a:solidFill>
                  <a:srgbClr val="0070C0"/>
                </a:solidFill>
              </a:rPr>
              <a:t>     </a:t>
            </a:r>
            <a:r>
              <a:rPr lang="en-US" altLang="ko-KR" sz="1200" b="1">
                <a:solidFill>
                  <a:srgbClr val="0070C0"/>
                </a:solidFill>
              </a:rPr>
              <a:t>  </a:t>
            </a:r>
            <a:r>
              <a:rPr lang="en-US" altLang="ko-KR" sz="1600" b="1">
                <a:solidFill>
                  <a:srgbClr val="0070C0"/>
                </a:solidFill>
              </a:rPr>
              <a:t>- kinase, DPP-IV, CB1, Amyloid beta,,,</a:t>
            </a:r>
          </a:p>
          <a:p>
            <a:pPr marL="342900" indent="-342900">
              <a:lnSpc>
                <a:spcPct val="150000"/>
              </a:lnSpc>
              <a:buFont typeface="Arial" panose="020B0604020202020204" pitchFamily="34" charset="0"/>
              <a:buChar char="•"/>
            </a:pPr>
            <a:r>
              <a:rPr lang="ko-KR" altLang="en-US" sz="1600" b="1">
                <a:solidFill>
                  <a:srgbClr val="0070C0"/>
                </a:solidFill>
              </a:rPr>
              <a:t>표적 질환</a:t>
            </a:r>
            <a:r>
              <a:rPr lang="en-US" altLang="ko-KR" sz="1600" b="1">
                <a:solidFill>
                  <a:srgbClr val="0070C0"/>
                </a:solidFill>
              </a:rPr>
              <a:t>, </a:t>
            </a:r>
            <a:r>
              <a:rPr lang="ko-KR" altLang="en-US" sz="1600" b="1">
                <a:solidFill>
                  <a:srgbClr val="0070C0"/>
                </a:solidFill>
              </a:rPr>
              <a:t>표적 단백질의 개발동향 조사</a:t>
            </a:r>
            <a:r>
              <a:rPr lang="en-US" altLang="ko-KR" sz="1600" b="1">
                <a:solidFill>
                  <a:srgbClr val="0070C0"/>
                </a:solidFill>
              </a:rPr>
              <a:t> </a:t>
            </a:r>
          </a:p>
          <a:p>
            <a:pPr>
              <a:lnSpc>
                <a:spcPct val="150000"/>
              </a:lnSpc>
            </a:pPr>
            <a:r>
              <a:rPr lang="en-US" altLang="ko-KR" sz="1600" b="1">
                <a:solidFill>
                  <a:srgbClr val="0070C0"/>
                </a:solidFill>
              </a:rPr>
              <a:t>  </a:t>
            </a:r>
            <a:r>
              <a:rPr lang="en-US" altLang="ko-KR" sz="1200" b="1">
                <a:solidFill>
                  <a:srgbClr val="0070C0"/>
                </a:solidFill>
              </a:rPr>
              <a:t>  </a:t>
            </a:r>
            <a:r>
              <a:rPr lang="en-US" altLang="ko-KR" sz="1600" b="1">
                <a:solidFill>
                  <a:srgbClr val="0070C0"/>
                </a:solidFill>
              </a:rPr>
              <a:t>   - PubMed, Patents, Googling,,,</a:t>
            </a:r>
          </a:p>
          <a:p>
            <a:pPr marL="342900" indent="-342900">
              <a:lnSpc>
                <a:spcPct val="150000"/>
              </a:lnSpc>
              <a:buFont typeface="Arial" panose="020B0604020202020204" pitchFamily="34" charset="0"/>
              <a:buChar char="•"/>
            </a:pPr>
            <a:r>
              <a:rPr lang="ko-KR" altLang="en-US" sz="1600" b="1">
                <a:solidFill>
                  <a:srgbClr val="0070C0"/>
                </a:solidFill>
              </a:rPr>
              <a:t>표적 질환의 시장 조사</a:t>
            </a:r>
            <a:endParaRPr lang="en-US" altLang="ko-KR" sz="1600" b="1">
              <a:solidFill>
                <a:srgbClr val="0070C0"/>
              </a:solidFill>
            </a:endParaRPr>
          </a:p>
          <a:p>
            <a:pPr>
              <a:lnSpc>
                <a:spcPct val="150000"/>
              </a:lnSpc>
            </a:pPr>
            <a:r>
              <a:rPr lang="en-US" altLang="ko-KR" sz="1600" b="1">
                <a:solidFill>
                  <a:srgbClr val="0070C0"/>
                </a:solidFill>
              </a:rPr>
              <a:t>    </a:t>
            </a:r>
            <a:r>
              <a:rPr lang="en-US" altLang="ko-KR" sz="1200" b="1">
                <a:solidFill>
                  <a:srgbClr val="0070C0"/>
                </a:solidFill>
              </a:rPr>
              <a:t>   </a:t>
            </a:r>
            <a:r>
              <a:rPr lang="en-US" altLang="ko-KR" sz="800" b="1">
                <a:solidFill>
                  <a:srgbClr val="0070C0"/>
                </a:solidFill>
              </a:rPr>
              <a:t> </a:t>
            </a:r>
            <a:r>
              <a:rPr lang="en-US" altLang="ko-KR" sz="1600" b="1">
                <a:solidFill>
                  <a:srgbClr val="0070C0"/>
                </a:solidFill>
              </a:rPr>
              <a:t>- </a:t>
            </a:r>
            <a:r>
              <a:rPr lang="ko-KR" altLang="en-US" sz="1600" b="1">
                <a:solidFill>
                  <a:srgbClr val="0070C0"/>
                </a:solidFill>
              </a:rPr>
              <a:t>시장 점유율</a:t>
            </a:r>
            <a:r>
              <a:rPr lang="en-US" altLang="ko-KR" sz="1600" b="1">
                <a:solidFill>
                  <a:srgbClr val="0070C0"/>
                </a:solidFill>
              </a:rPr>
              <a:t>, </a:t>
            </a:r>
            <a:r>
              <a:rPr lang="ko-KR" altLang="en-US" sz="1600" b="1">
                <a:solidFill>
                  <a:srgbClr val="0070C0"/>
                </a:solidFill>
              </a:rPr>
              <a:t>시장규모</a:t>
            </a:r>
            <a:r>
              <a:rPr lang="en-US" altLang="ko-KR" sz="1600" b="1">
                <a:solidFill>
                  <a:srgbClr val="0070C0"/>
                </a:solidFill>
              </a:rPr>
              <a:t>,,,</a:t>
            </a:r>
          </a:p>
          <a:p>
            <a:pPr marL="342900" indent="-342900">
              <a:lnSpc>
                <a:spcPct val="150000"/>
              </a:lnSpc>
              <a:buFont typeface="Arial" panose="020B0604020202020204" pitchFamily="34" charset="0"/>
              <a:buChar char="•"/>
            </a:pPr>
            <a:r>
              <a:rPr lang="ko-KR" altLang="en-US" sz="1600" b="1">
                <a:solidFill>
                  <a:srgbClr val="0070C0"/>
                </a:solidFill>
              </a:rPr>
              <a:t>단백질 구조정보 확인</a:t>
            </a:r>
            <a:endParaRPr lang="en-US" altLang="ko-KR" sz="1600" b="1">
              <a:solidFill>
                <a:srgbClr val="0070C0"/>
              </a:solidFill>
            </a:endParaRPr>
          </a:p>
          <a:p>
            <a:pPr>
              <a:lnSpc>
                <a:spcPct val="150000"/>
              </a:lnSpc>
            </a:pPr>
            <a:r>
              <a:rPr lang="en-US" altLang="ko-KR" sz="1200" b="1">
                <a:solidFill>
                  <a:srgbClr val="0070C0"/>
                </a:solidFill>
              </a:rPr>
              <a:t>         </a:t>
            </a:r>
            <a:r>
              <a:rPr lang="en-US" altLang="ko-KR" sz="1600" b="1">
                <a:solidFill>
                  <a:srgbClr val="0070C0"/>
                </a:solidFill>
              </a:rPr>
              <a:t>- www.rcsb.org</a:t>
            </a:r>
          </a:p>
          <a:p>
            <a:pPr marL="342900" indent="-342900">
              <a:lnSpc>
                <a:spcPct val="150000"/>
              </a:lnSpc>
              <a:buFont typeface="Arial" panose="020B0604020202020204" pitchFamily="34" charset="0"/>
              <a:buChar char="•"/>
            </a:pPr>
            <a:r>
              <a:rPr lang="ko-KR" altLang="en-US" sz="1600" b="1">
                <a:solidFill>
                  <a:srgbClr val="0070C0"/>
                </a:solidFill>
              </a:rPr>
              <a:t>개발 전략 수립</a:t>
            </a:r>
            <a:endParaRPr lang="en-US" altLang="ko-KR" sz="1600" b="1">
              <a:solidFill>
                <a:srgbClr val="0070C0"/>
              </a:solidFill>
            </a:endParaRPr>
          </a:p>
          <a:p>
            <a:pPr>
              <a:lnSpc>
                <a:spcPct val="150000"/>
              </a:lnSpc>
            </a:pPr>
            <a:r>
              <a:rPr lang="en-US" altLang="ko-KR" sz="1600" b="1">
                <a:solidFill>
                  <a:srgbClr val="0070C0"/>
                </a:solidFill>
              </a:rPr>
              <a:t>       - Mee too, New Lead, Virtual Screening</a:t>
            </a:r>
          </a:p>
        </p:txBody>
      </p:sp>
    </p:spTree>
    <p:extLst>
      <p:ext uri="{BB962C8B-B14F-4D97-AF65-F5344CB8AC3E}">
        <p14:creationId xmlns:p14="http://schemas.microsoft.com/office/powerpoint/2010/main" val="217730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FE9E191-9813-4880-AAB5-D736992EC845}"/>
              </a:ext>
            </a:extLst>
          </p:cNvPr>
          <p:cNvPicPr>
            <a:picLocks noChangeAspect="1"/>
          </p:cNvPicPr>
          <p:nvPr/>
        </p:nvPicPr>
        <p:blipFill>
          <a:blip r:embed="rId2"/>
          <a:stretch>
            <a:fillRect/>
          </a:stretch>
        </p:blipFill>
        <p:spPr>
          <a:xfrm>
            <a:off x="299905" y="1028824"/>
            <a:ext cx="8544190" cy="4956460"/>
          </a:xfrm>
          <a:prstGeom prst="rect">
            <a:avLst/>
          </a:prstGeom>
          <a:ln>
            <a:solidFill>
              <a:schemeClr val="tx2"/>
            </a:solidFill>
          </a:ln>
        </p:spPr>
      </p:pic>
      <p:sp>
        <p:nvSpPr>
          <p:cNvPr id="3" name="TextBox 2">
            <a:extLst>
              <a:ext uri="{FF2B5EF4-FFF2-40B4-BE49-F238E27FC236}">
                <a16:creationId xmlns:a16="http://schemas.microsoft.com/office/drawing/2014/main" id="{2D1B9EAB-CA06-4293-B997-A506A3CE402A}"/>
              </a:ext>
            </a:extLst>
          </p:cNvPr>
          <p:cNvSpPr txBox="1"/>
          <p:nvPr/>
        </p:nvSpPr>
        <p:spPr>
          <a:xfrm>
            <a:off x="130825" y="169972"/>
            <a:ext cx="5286832" cy="400110"/>
          </a:xfrm>
          <a:prstGeom prst="rect">
            <a:avLst/>
          </a:prstGeom>
          <a:noFill/>
        </p:spPr>
        <p:txBody>
          <a:bodyPr wrap="none" rtlCol="0" anchor="ctr" anchorCtr="0">
            <a:spAutoFit/>
          </a:bodyPr>
          <a:lstStyle/>
          <a:p>
            <a:r>
              <a:rPr lang="en-US" altLang="ko-KR" sz="2000" b="1">
                <a:solidFill>
                  <a:schemeClr val="bg1"/>
                </a:solidFill>
              </a:rPr>
              <a:t>PubMed (www.ncbi.nlm.nih.gov/pubmed)</a:t>
            </a:r>
            <a:endParaRPr lang="ko-KR" altLang="en-US" sz="2000" b="1" dirty="0">
              <a:solidFill>
                <a:schemeClr val="bg1"/>
              </a:solidFill>
            </a:endParaRPr>
          </a:p>
        </p:txBody>
      </p:sp>
    </p:spTree>
    <p:extLst>
      <p:ext uri="{BB962C8B-B14F-4D97-AF65-F5344CB8AC3E}">
        <p14:creationId xmlns:p14="http://schemas.microsoft.com/office/powerpoint/2010/main" val="2241614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18628-CFF5-4BAD-8908-4E110516C4D7}"/>
              </a:ext>
            </a:extLst>
          </p:cNvPr>
          <p:cNvSpPr txBox="1"/>
          <p:nvPr/>
        </p:nvSpPr>
        <p:spPr>
          <a:xfrm>
            <a:off x="130825" y="169972"/>
            <a:ext cx="2999732" cy="400110"/>
          </a:xfrm>
          <a:prstGeom prst="rect">
            <a:avLst/>
          </a:prstGeom>
          <a:noFill/>
        </p:spPr>
        <p:txBody>
          <a:bodyPr wrap="none" rtlCol="0" anchor="ctr" anchorCtr="0">
            <a:spAutoFit/>
          </a:bodyPr>
          <a:lstStyle/>
          <a:p>
            <a:r>
              <a:rPr lang="en-US" altLang="ko-KR" sz="2000" b="1">
                <a:solidFill>
                  <a:schemeClr val="bg1"/>
                </a:solidFill>
              </a:rPr>
              <a:t>Bio-Chemical Database</a:t>
            </a:r>
            <a:endParaRPr lang="ko-KR" altLang="en-US" sz="2000" b="1" dirty="0">
              <a:solidFill>
                <a:schemeClr val="bg1"/>
              </a:solidFill>
            </a:endParaRPr>
          </a:p>
        </p:txBody>
      </p:sp>
      <p:sp>
        <p:nvSpPr>
          <p:cNvPr id="4" name="직사각형 3">
            <a:extLst>
              <a:ext uri="{FF2B5EF4-FFF2-40B4-BE49-F238E27FC236}">
                <a16:creationId xmlns:a16="http://schemas.microsoft.com/office/drawing/2014/main" id="{137E1B04-CD66-4FD1-84DE-E92E5DE7CDB3}"/>
              </a:ext>
            </a:extLst>
          </p:cNvPr>
          <p:cNvSpPr/>
          <p:nvPr/>
        </p:nvSpPr>
        <p:spPr>
          <a:xfrm>
            <a:off x="431540" y="966432"/>
            <a:ext cx="8251170" cy="4524315"/>
          </a:xfrm>
          <a:prstGeom prst="rect">
            <a:avLst/>
          </a:prstGeom>
        </p:spPr>
        <p:txBody>
          <a:bodyPr wrap="none">
            <a:spAutoFit/>
          </a:bodyPr>
          <a:lstStyle/>
          <a:p>
            <a:pPr>
              <a:lnSpc>
                <a:spcPct val="200000"/>
              </a:lnSpc>
            </a:pPr>
            <a:r>
              <a:rPr lang="ko-KR" altLang="en-US" sz="2400" b="1"/>
              <a:t>https://www.ncbi.nlm.nih.gov/</a:t>
            </a:r>
            <a:r>
              <a:rPr lang="en-US" altLang="ko-KR" sz="2400" b="1"/>
              <a:t>pubmed</a:t>
            </a:r>
          </a:p>
          <a:p>
            <a:pPr>
              <a:lnSpc>
                <a:spcPct val="200000"/>
              </a:lnSpc>
            </a:pPr>
            <a:r>
              <a:rPr lang="ko-KR" altLang="en-US" sz="2400" b="1"/>
              <a:t>https://pubchem.ncbi.nlm.nih.gov/</a:t>
            </a:r>
            <a:endParaRPr lang="en-US" altLang="ko-KR" sz="2400" b="1"/>
          </a:p>
          <a:p>
            <a:pPr>
              <a:lnSpc>
                <a:spcPct val="200000"/>
              </a:lnSpc>
            </a:pPr>
            <a:r>
              <a:rPr lang="ko-KR" altLang="en-US" sz="2400" b="1"/>
              <a:t>https://www.ebi.ac.uk/chembl/</a:t>
            </a:r>
          </a:p>
          <a:p>
            <a:pPr>
              <a:lnSpc>
                <a:spcPct val="200000"/>
              </a:lnSpc>
            </a:pPr>
            <a:r>
              <a:rPr lang="en-US" altLang="ko-KR" sz="2400" b="1"/>
              <a:t>http://string-db.org/newstring_cgi/show_input_page.pl</a:t>
            </a:r>
          </a:p>
          <a:p>
            <a:pPr>
              <a:lnSpc>
                <a:spcPct val="200000"/>
              </a:lnSpc>
            </a:pPr>
            <a:r>
              <a:rPr lang="en-US" altLang="ko-KR" sz="2400" b="1"/>
              <a:t>https://scholar.google.co.kr/</a:t>
            </a:r>
          </a:p>
          <a:p>
            <a:pPr>
              <a:lnSpc>
                <a:spcPct val="200000"/>
              </a:lnSpc>
            </a:pPr>
            <a:r>
              <a:rPr lang="en-US" altLang="ko-KR" sz="2400" b="1"/>
              <a:t>https://www.google.com/?tbm=pts</a:t>
            </a:r>
          </a:p>
        </p:txBody>
      </p:sp>
    </p:spTree>
    <p:extLst>
      <p:ext uri="{BB962C8B-B14F-4D97-AF65-F5344CB8AC3E}">
        <p14:creationId xmlns:p14="http://schemas.microsoft.com/office/powerpoint/2010/main" val="122205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0825" y="169972"/>
            <a:ext cx="3838551" cy="400110"/>
          </a:xfrm>
          <a:prstGeom prst="rect">
            <a:avLst/>
          </a:prstGeom>
          <a:noFill/>
        </p:spPr>
        <p:txBody>
          <a:bodyPr wrap="none" rtlCol="0" anchor="ctr" anchorCtr="0">
            <a:spAutoFit/>
          </a:bodyPr>
          <a:lstStyle/>
          <a:p>
            <a:r>
              <a:rPr lang="en-US" altLang="ko-KR" sz="2000" b="1" i="1" dirty="0">
                <a:solidFill>
                  <a:schemeClr val="bg1"/>
                </a:solidFill>
              </a:rPr>
              <a:t>in silico </a:t>
            </a:r>
            <a:r>
              <a:rPr lang="en-US" altLang="ko-KR" sz="2000" b="1" dirty="0">
                <a:solidFill>
                  <a:schemeClr val="bg1"/>
                </a:solidFill>
              </a:rPr>
              <a:t>Rational Drug Design</a:t>
            </a:r>
            <a:endParaRPr lang="ko-KR" altLang="en-US" sz="2000" b="1" dirty="0">
              <a:solidFill>
                <a:schemeClr val="bg1"/>
              </a:solidFill>
            </a:endParaRPr>
          </a:p>
        </p:txBody>
      </p:sp>
      <p:sp>
        <p:nvSpPr>
          <p:cNvPr id="3" name="Text Box 4"/>
          <p:cNvSpPr txBox="1">
            <a:spLocks noChangeArrowheads="1"/>
          </p:cNvSpPr>
          <p:nvPr/>
        </p:nvSpPr>
        <p:spPr bwMode="auto">
          <a:xfrm>
            <a:off x="323528" y="4579797"/>
            <a:ext cx="38470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buFont typeface="Wingdings" panose="05000000000000000000" pitchFamily="2" charset="2"/>
              <a:buChar char="u"/>
            </a:pPr>
            <a:r>
              <a:rPr lang="en-US" altLang="ko-KR" sz="2000" b="1" dirty="0">
                <a:solidFill>
                  <a:srgbClr val="0070C0"/>
                </a:solidFill>
              </a:rPr>
              <a:t> Conventional Drug Design</a:t>
            </a:r>
          </a:p>
        </p:txBody>
      </p:sp>
      <p:sp>
        <p:nvSpPr>
          <p:cNvPr id="4" name="Text Box 5"/>
          <p:cNvSpPr txBox="1">
            <a:spLocks noChangeArrowheads="1"/>
          </p:cNvSpPr>
          <p:nvPr/>
        </p:nvSpPr>
        <p:spPr bwMode="auto">
          <a:xfrm>
            <a:off x="827584" y="4980074"/>
            <a:ext cx="435074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buFont typeface="Arial" panose="020B0604020202020204" pitchFamily="34" charset="0"/>
              <a:buChar char="•"/>
            </a:pPr>
            <a:r>
              <a:rPr lang="ko-KR" altLang="en-US" sz="1600" b="1" dirty="0"/>
              <a:t>기존 합성물과 천연추출물의 방대한 조합</a:t>
            </a:r>
          </a:p>
          <a:p>
            <a:pPr marL="285750" indent="-285750">
              <a:buFont typeface="Arial" panose="020B0604020202020204" pitchFamily="34" charset="0"/>
              <a:buChar char="•"/>
            </a:pPr>
            <a:r>
              <a:rPr lang="ko-KR" altLang="en-US" sz="1600" b="1" dirty="0"/>
              <a:t>무작위 </a:t>
            </a:r>
            <a:r>
              <a:rPr lang="ko-KR" altLang="en-US" sz="1600" b="1" dirty="0" err="1"/>
              <a:t>치환체</a:t>
            </a:r>
            <a:r>
              <a:rPr lang="ko-KR" altLang="en-US" sz="1600" b="1" dirty="0"/>
              <a:t> 합성</a:t>
            </a:r>
          </a:p>
          <a:p>
            <a:pPr marL="285750" indent="-285750">
              <a:buFont typeface="Arial" panose="020B0604020202020204" pitchFamily="34" charset="0"/>
              <a:buChar char="•"/>
            </a:pPr>
            <a:r>
              <a:rPr lang="en-US" altLang="ko-KR" sz="1600" b="1" dirty="0"/>
              <a:t>Time consuming , costly</a:t>
            </a:r>
          </a:p>
          <a:p>
            <a:pPr marL="285750" indent="-285750">
              <a:buFont typeface="Arial" panose="020B0604020202020204" pitchFamily="34" charset="0"/>
              <a:buChar char="•"/>
            </a:pPr>
            <a:r>
              <a:rPr lang="en-US" altLang="ko-KR" sz="1600" b="1" dirty="0"/>
              <a:t>ADME, Toxicity, Adverse Effect Problem</a:t>
            </a:r>
          </a:p>
        </p:txBody>
      </p:sp>
      <p:sp>
        <p:nvSpPr>
          <p:cNvPr id="7" name="직사각형 6"/>
          <p:cNvSpPr/>
          <p:nvPr/>
        </p:nvSpPr>
        <p:spPr>
          <a:xfrm>
            <a:off x="323528" y="3378478"/>
            <a:ext cx="4022063" cy="338554"/>
          </a:xfrm>
          <a:prstGeom prst="rect">
            <a:avLst/>
          </a:prstGeom>
        </p:spPr>
        <p:txBody>
          <a:bodyPr wrap="none">
            <a:spAutoFit/>
          </a:bodyPr>
          <a:lstStyle/>
          <a:p>
            <a:pPr marL="285750" indent="-285750">
              <a:lnSpc>
                <a:spcPct val="80000"/>
              </a:lnSpc>
              <a:buFont typeface="Wingdings" panose="05000000000000000000" pitchFamily="2" charset="2"/>
              <a:buChar char="u"/>
            </a:pPr>
            <a:r>
              <a:rPr lang="en-US" altLang="ko-KR" sz="2000" b="1" dirty="0">
                <a:solidFill>
                  <a:srgbClr val="0070C0"/>
                </a:solidFill>
              </a:rPr>
              <a:t> Key concept of Drug Design</a:t>
            </a:r>
          </a:p>
        </p:txBody>
      </p:sp>
      <p:sp>
        <p:nvSpPr>
          <p:cNvPr id="8" name="직사각형 7"/>
          <p:cNvSpPr/>
          <p:nvPr/>
        </p:nvSpPr>
        <p:spPr>
          <a:xfrm>
            <a:off x="827584" y="3718773"/>
            <a:ext cx="7992888" cy="646331"/>
          </a:xfrm>
          <a:prstGeom prst="rect">
            <a:avLst/>
          </a:prstGeom>
        </p:spPr>
        <p:txBody>
          <a:bodyPr wrap="square">
            <a:spAutoFit/>
          </a:bodyPr>
          <a:lstStyle/>
          <a:p>
            <a:pPr marL="285750" indent="-285750">
              <a:buFont typeface="Arial" panose="020B0604020202020204" pitchFamily="34" charset="0"/>
              <a:buChar char="•"/>
            </a:pPr>
            <a:r>
              <a:rPr lang="en-US" altLang="ko-KR" b="1" dirty="0"/>
              <a:t>Every drug  molecule structure interaction with a target</a:t>
            </a:r>
          </a:p>
          <a:p>
            <a:r>
              <a:rPr lang="en-US" altLang="ko-KR" b="1" dirty="0"/>
              <a:t>    </a:t>
            </a:r>
            <a:r>
              <a:rPr lang="en-US" altLang="ko-KR" b="1" dirty="0">
                <a:sym typeface="Symbol" panose="05050102010706020507" pitchFamily="18" charset="2"/>
              </a:rPr>
              <a:t> Key &amp; Lock roll</a:t>
            </a:r>
            <a:endParaRPr lang="en-US" altLang="ko-KR" b="1" dirty="0"/>
          </a:p>
        </p:txBody>
      </p:sp>
      <p:pic>
        <p:nvPicPr>
          <p:cNvPr id="19458" name="Picture 2" descr="http://3.bp.blogspot.com/-lcjX_QCFn_8/Unxc3Kibs3I/AAAAAAAAAWM/gq3kutroqc0/s1600/how+drugs+wor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511" y="965781"/>
            <a:ext cx="3172979" cy="2175187"/>
          </a:xfrm>
          <a:prstGeom prst="rect">
            <a:avLst/>
          </a:prstGeom>
          <a:noFill/>
          <a:extLst>
            <a:ext uri="{909E8E84-426E-40DD-AFC4-6F175D3DCCD1}">
              <a14:hiddenFill xmlns:a14="http://schemas.microsoft.com/office/drawing/2010/main">
                <a:solidFill>
                  <a:srgbClr val="FFFFFF"/>
                </a:solidFill>
              </a14:hiddenFill>
            </a:ext>
          </a:extLst>
        </p:spPr>
      </p:pic>
      <p:sp>
        <p:nvSpPr>
          <p:cNvPr id="9" name="줄무늬가 있는 오른쪽 화살표 8"/>
          <p:cNvSpPr/>
          <p:nvPr/>
        </p:nvSpPr>
        <p:spPr>
          <a:xfrm>
            <a:off x="5472100" y="5193196"/>
            <a:ext cx="508811" cy="2520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6451640" y="5064004"/>
            <a:ext cx="2296823" cy="432048"/>
          </a:xfrm>
          <a:prstGeom prst="roundRect">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합리적 </a:t>
            </a:r>
            <a:r>
              <a:rPr lang="en-US" altLang="ko-KR" b="1" dirty="0"/>
              <a:t>Key</a:t>
            </a:r>
            <a:r>
              <a:rPr lang="ko-KR" altLang="en-US" b="1" dirty="0"/>
              <a:t>의 발굴</a:t>
            </a:r>
          </a:p>
        </p:txBody>
      </p:sp>
    </p:spTree>
    <p:extLst>
      <p:ext uri="{BB962C8B-B14F-4D97-AF65-F5344CB8AC3E}">
        <p14:creationId xmlns:p14="http://schemas.microsoft.com/office/powerpoint/2010/main" val="354471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58B1B5-D61C-4E95-96EE-BE7AFC438613}"/>
              </a:ext>
            </a:extLst>
          </p:cNvPr>
          <p:cNvSpPr txBox="1"/>
          <p:nvPr/>
        </p:nvSpPr>
        <p:spPr>
          <a:xfrm>
            <a:off x="130825" y="169972"/>
            <a:ext cx="3476080" cy="400110"/>
          </a:xfrm>
          <a:prstGeom prst="rect">
            <a:avLst/>
          </a:prstGeom>
          <a:noFill/>
        </p:spPr>
        <p:txBody>
          <a:bodyPr wrap="none" rtlCol="0" anchor="ctr" anchorCtr="0">
            <a:spAutoFit/>
          </a:bodyPr>
          <a:lstStyle/>
          <a:p>
            <a:r>
              <a:rPr lang="en-US" altLang="ko-KR" sz="2000" b="1">
                <a:solidFill>
                  <a:schemeClr val="bg1"/>
                </a:solidFill>
              </a:rPr>
              <a:t>PyMOL (Gleevec</a:t>
            </a:r>
            <a:r>
              <a:rPr lang="ko-KR" altLang="en-US" sz="2000" b="1">
                <a:solidFill>
                  <a:schemeClr val="bg1"/>
                </a:solidFill>
              </a:rPr>
              <a:t> </a:t>
            </a:r>
            <a:r>
              <a:rPr lang="en-US" altLang="ko-KR" sz="2000" b="1">
                <a:solidFill>
                  <a:schemeClr val="bg1"/>
                </a:solidFill>
              </a:rPr>
              <a:t>example) </a:t>
            </a:r>
            <a:endParaRPr lang="ko-KR" altLang="en-US" sz="2000" b="1" dirty="0">
              <a:solidFill>
                <a:schemeClr val="bg1"/>
              </a:solidFill>
            </a:endParaRPr>
          </a:p>
        </p:txBody>
      </p:sp>
      <p:sp>
        <p:nvSpPr>
          <p:cNvPr id="3" name="TextBox 2">
            <a:extLst>
              <a:ext uri="{FF2B5EF4-FFF2-40B4-BE49-F238E27FC236}">
                <a16:creationId xmlns:a16="http://schemas.microsoft.com/office/drawing/2014/main" id="{4CF4E878-4F75-41CB-8293-0A2F1A19C670}"/>
              </a:ext>
            </a:extLst>
          </p:cNvPr>
          <p:cNvSpPr txBox="1"/>
          <p:nvPr/>
        </p:nvSpPr>
        <p:spPr>
          <a:xfrm>
            <a:off x="130825" y="908720"/>
            <a:ext cx="8570551" cy="1200329"/>
          </a:xfrm>
          <a:prstGeom prst="rect">
            <a:avLst/>
          </a:prstGeom>
          <a:noFill/>
        </p:spPr>
        <p:txBody>
          <a:bodyPr wrap="none" rtlCol="0">
            <a:spAutoFit/>
          </a:bodyPr>
          <a:lstStyle/>
          <a:p>
            <a:pPr marL="285750" indent="-285750">
              <a:buFont typeface="Wingdings" panose="05000000000000000000" pitchFamily="2" charset="2"/>
              <a:buChar char="u"/>
            </a:pPr>
            <a:r>
              <a:rPr lang="en-US" altLang="ko-KR"/>
              <a:t>bcr-ABL genetic mutation </a:t>
            </a:r>
            <a:r>
              <a:rPr lang="en-US" altLang="ko-KR">
                <a:sym typeface="Wingdings" panose="05000000000000000000" pitchFamily="2" charset="2"/>
              </a:rPr>
              <a:t> </a:t>
            </a:r>
            <a:r>
              <a:rPr lang="ko-KR" altLang="en-US">
                <a:sym typeface="Wingdings" panose="05000000000000000000" pitchFamily="2" charset="2"/>
              </a:rPr>
              <a:t>만성 골수성 백혈병 </a:t>
            </a:r>
            <a:r>
              <a:rPr lang="en-US" altLang="ko-KR">
                <a:sym typeface="Wingdings" panose="05000000000000000000" pitchFamily="2" charset="2"/>
              </a:rPr>
              <a:t>(</a:t>
            </a:r>
            <a:r>
              <a:rPr lang="en-US" altLang="ko-KR"/>
              <a:t>Chronic Myeloid Leukemia)</a:t>
            </a:r>
          </a:p>
          <a:p>
            <a:pPr marL="285750" indent="-285750">
              <a:buFont typeface="Wingdings" panose="05000000000000000000" pitchFamily="2" charset="2"/>
              <a:buChar char="u"/>
            </a:pPr>
            <a:r>
              <a:rPr lang="en-US" altLang="ko-KR"/>
              <a:t>Protein : 3GVU</a:t>
            </a:r>
          </a:p>
          <a:p>
            <a:r>
              <a:rPr lang="en-US" altLang="ko-KR"/>
              <a:t>   - Extract Gleevec</a:t>
            </a:r>
          </a:p>
          <a:p>
            <a:r>
              <a:rPr lang="en-US" altLang="ko-KR"/>
              <a:t>   - Graphical Manipulation</a:t>
            </a:r>
            <a:endParaRPr lang="ko-KR" altLang="en-US"/>
          </a:p>
        </p:txBody>
      </p:sp>
      <p:graphicFrame>
        <p:nvGraphicFramePr>
          <p:cNvPr id="4" name="표 3">
            <a:extLst>
              <a:ext uri="{FF2B5EF4-FFF2-40B4-BE49-F238E27FC236}">
                <a16:creationId xmlns:a16="http://schemas.microsoft.com/office/drawing/2014/main" id="{D7929DEE-0B08-4B20-90E4-70FD0058540D}"/>
              </a:ext>
            </a:extLst>
          </p:cNvPr>
          <p:cNvGraphicFramePr>
            <a:graphicFrameLocks noGrp="1"/>
          </p:cNvGraphicFramePr>
          <p:nvPr>
            <p:extLst>
              <p:ext uri="{D42A27DB-BD31-4B8C-83A1-F6EECF244321}">
                <p14:modId xmlns:p14="http://schemas.microsoft.com/office/powerpoint/2010/main" val="1957850050"/>
              </p:ext>
            </p:extLst>
          </p:nvPr>
        </p:nvGraphicFramePr>
        <p:xfrm>
          <a:off x="1426150" y="2447687"/>
          <a:ext cx="6291699" cy="3657600"/>
        </p:xfrm>
        <a:graphic>
          <a:graphicData uri="http://schemas.openxmlformats.org/drawingml/2006/table">
            <a:tbl>
              <a:tblPr firstRow="1" bandRow="1">
                <a:tableStyleId>{5C22544A-7EE6-4342-B048-85BDC9FD1C3A}</a:tableStyleId>
              </a:tblPr>
              <a:tblGrid>
                <a:gridCol w="6291699">
                  <a:extLst>
                    <a:ext uri="{9D8B030D-6E8A-4147-A177-3AD203B41FA5}">
                      <a16:colId xmlns:a16="http://schemas.microsoft.com/office/drawing/2014/main" val="2112610710"/>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fetch 3gvu</a:t>
                      </a:r>
                      <a:endParaRPr lang="ko-KR" altLang="en-US"/>
                    </a:p>
                  </a:txBody>
                  <a:tcPr/>
                </a:tc>
                <a:extLst>
                  <a:ext uri="{0D108BD9-81ED-4DB2-BD59-A6C34878D82A}">
                    <a16:rowId xmlns:a16="http://schemas.microsoft.com/office/drawing/2014/main" val="4215923760"/>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solidFill>
                            <a:schemeClr val="tx1"/>
                          </a:solidFill>
                        </a:rPr>
                        <a:t>View Hydrogen or</a:t>
                      </a:r>
                      <a:r>
                        <a:rPr lang="ko-KR" altLang="en-US">
                          <a:solidFill>
                            <a:schemeClr val="tx1"/>
                          </a:solidFill>
                        </a:rPr>
                        <a:t> </a:t>
                      </a:r>
                      <a:r>
                        <a:rPr lang="en-US" altLang="ko-KR">
                          <a:solidFill>
                            <a:schemeClr val="tx1"/>
                          </a:solidFill>
                        </a:rPr>
                        <a:t>Remove</a:t>
                      </a:r>
                      <a:r>
                        <a:rPr lang="ko-KR" altLang="en-US">
                          <a:solidFill>
                            <a:schemeClr val="tx1"/>
                          </a:solidFill>
                        </a:rPr>
                        <a:t> </a:t>
                      </a:r>
                      <a:r>
                        <a:rPr lang="en-US" altLang="ko-KR">
                          <a:solidFill>
                            <a:schemeClr val="tx1"/>
                          </a:solidFill>
                        </a:rPr>
                        <a:t>Hydrogen</a:t>
                      </a:r>
                      <a:endParaRPr lang="ko-KR" altLang="en-US">
                        <a:solidFill>
                          <a:schemeClr val="tx1"/>
                        </a:solidFill>
                      </a:endParaRPr>
                    </a:p>
                  </a:txBody>
                  <a:tcPr/>
                </a:tc>
                <a:extLst>
                  <a:ext uri="{0D108BD9-81ED-4DB2-BD59-A6C34878D82A}">
                    <a16:rowId xmlns:a16="http://schemas.microsoft.com/office/drawing/2014/main" val="282372818"/>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solidFill>
                            <a:schemeClr val="tx1"/>
                          </a:solidFill>
                        </a:rPr>
                        <a:t>Action &gt; preset &gt; ligand sites &gt; cartoon</a:t>
                      </a:r>
                      <a:endParaRPr lang="ko-KR" altLang="en-US">
                        <a:solidFill>
                          <a:schemeClr val="tx1"/>
                        </a:solidFill>
                      </a:endParaRPr>
                    </a:p>
                  </a:txBody>
                  <a:tcPr/>
                </a:tc>
                <a:extLst>
                  <a:ext uri="{0D108BD9-81ED-4DB2-BD59-A6C34878D82A}">
                    <a16:rowId xmlns:a16="http://schemas.microsoft.com/office/drawing/2014/main" val="3140575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solidFill>
                            <a:schemeClr val="tx1"/>
                          </a:solidFill>
                        </a:rPr>
                        <a:t>불순물 제거</a:t>
                      </a:r>
                    </a:p>
                  </a:txBody>
                  <a:tcPr/>
                </a:tc>
                <a:extLst>
                  <a:ext uri="{0D108BD9-81ED-4DB2-BD59-A6C34878D82A}">
                    <a16:rowId xmlns:a16="http://schemas.microsoft.com/office/drawing/2014/main" val="476840038"/>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solidFill>
                            <a:schemeClr val="tx1"/>
                          </a:solidFill>
                        </a:rPr>
                        <a:t>단백질 </a:t>
                      </a:r>
                      <a:r>
                        <a:rPr lang="en-US" altLang="ko-KR">
                          <a:solidFill>
                            <a:schemeClr val="tx1"/>
                          </a:solidFill>
                        </a:rPr>
                        <a:t>off, on …..</a:t>
                      </a:r>
                      <a:endParaRPr lang="ko-KR" altLang="en-US">
                        <a:solidFill>
                          <a:schemeClr val="tx1"/>
                        </a:solidFill>
                      </a:endParaRPr>
                    </a:p>
                  </a:txBody>
                  <a:tcPr/>
                </a:tc>
                <a:extLst>
                  <a:ext uri="{0D108BD9-81ED-4DB2-BD59-A6C34878D82A}">
                    <a16:rowId xmlns:a16="http://schemas.microsoft.com/office/drawing/2014/main" val="2871303903"/>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solidFill>
                            <a:schemeClr val="tx1"/>
                          </a:solidFill>
                        </a:rPr>
                        <a:t>하단 메뉴 </a:t>
                      </a:r>
                      <a:r>
                        <a:rPr lang="en-US" altLang="ko-KR">
                          <a:solidFill>
                            <a:schemeClr val="tx1"/>
                          </a:solidFill>
                        </a:rPr>
                        <a:t>&gt; Selecting &gt; Residue</a:t>
                      </a:r>
                      <a:endParaRPr lang="ko-KR" altLang="en-US">
                        <a:solidFill>
                          <a:schemeClr val="tx1"/>
                        </a:solidFill>
                      </a:endParaRPr>
                    </a:p>
                  </a:txBody>
                  <a:tcPr/>
                </a:tc>
                <a:extLst>
                  <a:ext uri="{0D108BD9-81ED-4DB2-BD59-A6C34878D82A}">
                    <a16:rowId xmlns:a16="http://schemas.microsoft.com/office/drawing/2014/main" val="6240291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solidFill>
                            <a:schemeClr val="tx1"/>
                          </a:solidFill>
                        </a:rPr>
                        <a:t>약물 선택</a:t>
                      </a:r>
                    </a:p>
                  </a:txBody>
                  <a:tcPr/>
                </a:tc>
                <a:extLst>
                  <a:ext uri="{0D108BD9-81ED-4DB2-BD59-A6C34878D82A}">
                    <a16:rowId xmlns:a16="http://schemas.microsoft.com/office/drawing/2014/main" val="2602067122"/>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solidFill>
                            <a:schemeClr val="tx1"/>
                          </a:solidFill>
                        </a:rPr>
                        <a:t>Menu</a:t>
                      </a:r>
                      <a:r>
                        <a:rPr lang="ko-KR" altLang="en-US">
                          <a:solidFill>
                            <a:schemeClr val="tx1"/>
                          </a:solidFill>
                        </a:rPr>
                        <a:t> </a:t>
                      </a:r>
                      <a:r>
                        <a:rPr lang="en-US" altLang="ko-KR">
                          <a:solidFill>
                            <a:schemeClr val="tx1"/>
                          </a:solidFill>
                        </a:rPr>
                        <a:t>:</a:t>
                      </a:r>
                      <a:r>
                        <a:rPr lang="ko-KR" altLang="en-US">
                          <a:solidFill>
                            <a:schemeClr val="tx1"/>
                          </a:solidFill>
                        </a:rPr>
                        <a:t> </a:t>
                      </a:r>
                      <a:r>
                        <a:rPr lang="en-US" altLang="ko-KR">
                          <a:solidFill>
                            <a:schemeClr val="tx1"/>
                          </a:solidFill>
                        </a:rPr>
                        <a:t>(sele) extract object</a:t>
                      </a:r>
                      <a:endParaRPr lang="ko-KR" altLang="en-US">
                        <a:solidFill>
                          <a:schemeClr val="tx1"/>
                        </a:solidFill>
                      </a:endParaRPr>
                    </a:p>
                  </a:txBody>
                  <a:tcPr/>
                </a:tc>
                <a:extLst>
                  <a:ext uri="{0D108BD9-81ED-4DB2-BD59-A6C34878D82A}">
                    <a16:rowId xmlns:a16="http://schemas.microsoft.com/office/drawing/2014/main" val="224650677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solidFill>
                            <a:schemeClr val="tx1"/>
                          </a:solidFill>
                        </a:rPr>
                        <a:t>obj1 &gt; rename 3gvu_inh</a:t>
                      </a:r>
                    </a:p>
                  </a:txBody>
                  <a:tcPr/>
                </a:tc>
                <a:extLst>
                  <a:ext uri="{0D108BD9-81ED-4DB2-BD59-A6C34878D82A}">
                    <a16:rowId xmlns:a16="http://schemas.microsoft.com/office/drawing/2014/main" val="3509562133"/>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solidFill>
                            <a:schemeClr val="tx1"/>
                          </a:solidFill>
                        </a:rPr>
                        <a:t>순서변경 </a:t>
                      </a:r>
                      <a:r>
                        <a:rPr lang="en-US" altLang="ko-KR">
                          <a:solidFill>
                            <a:schemeClr val="tx1"/>
                          </a:solidFill>
                        </a:rPr>
                        <a:t>&gt; mouse</a:t>
                      </a:r>
                      <a:r>
                        <a:rPr lang="ko-KR" altLang="en-US">
                          <a:solidFill>
                            <a:schemeClr val="tx1"/>
                          </a:solidFill>
                        </a:rPr>
                        <a:t> </a:t>
                      </a:r>
                      <a:r>
                        <a:rPr lang="en-US" altLang="ko-KR">
                          <a:solidFill>
                            <a:schemeClr val="tx1"/>
                          </a:solidFill>
                        </a:rPr>
                        <a:t>right</a:t>
                      </a:r>
                      <a:r>
                        <a:rPr lang="ko-KR" altLang="en-US">
                          <a:solidFill>
                            <a:schemeClr val="tx1"/>
                          </a:solidFill>
                        </a:rPr>
                        <a:t> </a:t>
                      </a:r>
                      <a:r>
                        <a:rPr lang="en-US" altLang="ko-KR">
                          <a:solidFill>
                            <a:schemeClr val="tx1"/>
                          </a:solidFill>
                        </a:rPr>
                        <a:t>&gt;&gt;</a:t>
                      </a:r>
                      <a:r>
                        <a:rPr lang="ko-KR" altLang="en-US">
                          <a:solidFill>
                            <a:schemeClr val="tx1"/>
                          </a:solidFill>
                        </a:rPr>
                        <a:t> </a:t>
                      </a:r>
                      <a:r>
                        <a:rPr lang="en-US" altLang="ko-KR">
                          <a:solidFill>
                            <a:schemeClr val="tx1"/>
                          </a:solidFill>
                        </a:rPr>
                        <a:t>move</a:t>
                      </a:r>
                    </a:p>
                  </a:txBody>
                  <a:tcPr/>
                </a:tc>
                <a:extLst>
                  <a:ext uri="{0D108BD9-81ED-4DB2-BD59-A6C34878D82A}">
                    <a16:rowId xmlns:a16="http://schemas.microsoft.com/office/drawing/2014/main" val="824800168"/>
                  </a:ext>
                </a:extLst>
              </a:tr>
            </a:tbl>
          </a:graphicData>
        </a:graphic>
      </p:graphicFrame>
    </p:spTree>
    <p:extLst>
      <p:ext uri="{BB962C8B-B14F-4D97-AF65-F5344CB8AC3E}">
        <p14:creationId xmlns:p14="http://schemas.microsoft.com/office/powerpoint/2010/main" val="629243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2646878" cy="400110"/>
          </a:xfrm>
          <a:prstGeom prst="rect">
            <a:avLst/>
          </a:prstGeom>
          <a:noFill/>
        </p:spPr>
        <p:txBody>
          <a:bodyPr wrap="none" rtlCol="0" anchor="ctr" anchorCtr="0">
            <a:spAutoFit/>
          </a:bodyPr>
          <a:lstStyle/>
          <a:p>
            <a:r>
              <a:rPr lang="en-US" altLang="ko-KR" sz="2000" b="1" dirty="0">
                <a:solidFill>
                  <a:schemeClr val="bg1"/>
                </a:solidFill>
              </a:rPr>
              <a:t>Molecular Modeling</a:t>
            </a:r>
            <a:endParaRPr lang="ko-KR" altLang="en-US" sz="2000" b="1" dirty="0">
              <a:solidFill>
                <a:schemeClr val="bg1"/>
              </a:solidFill>
            </a:endParaRPr>
          </a:p>
        </p:txBody>
      </p:sp>
      <p:sp>
        <p:nvSpPr>
          <p:cNvPr id="7" name="Rectangle 9"/>
          <p:cNvSpPr>
            <a:spLocks noChangeArrowheads="1"/>
          </p:cNvSpPr>
          <p:nvPr/>
        </p:nvSpPr>
        <p:spPr bwMode="auto">
          <a:xfrm>
            <a:off x="2734798" y="1412776"/>
            <a:ext cx="3674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lang="en-US" altLang="ko-KR" b="1" dirty="0">
                <a:solidFill>
                  <a:srgbClr val="0070C0"/>
                </a:solidFill>
                <a:latin typeface="+mj-lt"/>
              </a:rPr>
              <a:t>Computation   +   Visualization</a:t>
            </a:r>
            <a:endParaRPr lang="en-US" altLang="ko-KR" sz="2800" b="1" dirty="0">
              <a:solidFill>
                <a:srgbClr val="0070C0"/>
              </a:solidFill>
              <a:latin typeface="+mj-lt"/>
            </a:endParaRPr>
          </a:p>
        </p:txBody>
      </p:sp>
      <p:pic>
        <p:nvPicPr>
          <p:cNvPr id="8" name="_x261284136" descr="EMB0000074426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370025"/>
            <a:ext cx="2628292" cy="33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그림 5"/>
          <p:cNvPicPr>
            <a:picLocks noChangeAspect="1"/>
          </p:cNvPicPr>
          <p:nvPr/>
        </p:nvPicPr>
        <p:blipFill>
          <a:blip r:embed="rId3"/>
          <a:stretch>
            <a:fillRect/>
          </a:stretch>
        </p:blipFill>
        <p:spPr>
          <a:xfrm>
            <a:off x="503548" y="2356358"/>
            <a:ext cx="4162425" cy="3162300"/>
          </a:xfrm>
          <a:prstGeom prst="rect">
            <a:avLst/>
          </a:prstGeom>
        </p:spPr>
      </p:pic>
    </p:spTree>
    <p:extLst>
      <p:ext uri="{BB962C8B-B14F-4D97-AF65-F5344CB8AC3E}">
        <p14:creationId xmlns:p14="http://schemas.microsoft.com/office/powerpoint/2010/main" val="75483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507" y="980467"/>
            <a:ext cx="7138987" cy="50768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0825" y="169972"/>
            <a:ext cx="4407617" cy="400110"/>
          </a:xfrm>
          <a:prstGeom prst="rect">
            <a:avLst/>
          </a:prstGeom>
          <a:noFill/>
        </p:spPr>
        <p:txBody>
          <a:bodyPr wrap="none" rtlCol="0" anchor="ctr" anchorCtr="0">
            <a:spAutoFit/>
          </a:bodyPr>
          <a:lstStyle/>
          <a:p>
            <a:r>
              <a:rPr lang="ko-KR" altLang="en-US" sz="2000" b="1" dirty="0">
                <a:solidFill>
                  <a:schemeClr val="bg1"/>
                </a:solidFill>
              </a:rPr>
              <a:t>분자의 </a:t>
            </a:r>
            <a:r>
              <a:rPr lang="en-US" altLang="ko-KR" sz="2000" b="1" dirty="0">
                <a:solidFill>
                  <a:schemeClr val="bg1"/>
                </a:solidFill>
              </a:rPr>
              <a:t>3</a:t>
            </a:r>
            <a:r>
              <a:rPr lang="ko-KR" altLang="en-US" sz="2000" b="1" dirty="0">
                <a:solidFill>
                  <a:schemeClr val="bg1"/>
                </a:solidFill>
              </a:rPr>
              <a:t>차원 입체구조 </a:t>
            </a:r>
            <a:r>
              <a:rPr lang="en-US" altLang="ko-KR" sz="2000" b="1" dirty="0">
                <a:solidFill>
                  <a:schemeClr val="bg1"/>
                </a:solidFill>
              </a:rPr>
              <a:t>(Conformer)</a:t>
            </a:r>
            <a:endParaRPr lang="ko-KR" altLang="en-US" sz="2000" b="1" dirty="0">
              <a:solidFill>
                <a:schemeClr val="bg1"/>
              </a:solidFill>
            </a:endParaRPr>
          </a:p>
        </p:txBody>
      </p:sp>
    </p:spTree>
    <p:extLst>
      <p:ext uri="{BB962C8B-B14F-4D97-AF65-F5344CB8AC3E}">
        <p14:creationId xmlns:p14="http://schemas.microsoft.com/office/powerpoint/2010/main" val="107757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0103AF9-9CA5-4C0A-B05B-907A760ADBD4}"/>
              </a:ext>
            </a:extLst>
          </p:cNvPr>
          <p:cNvSpPr/>
          <p:nvPr/>
        </p:nvSpPr>
        <p:spPr>
          <a:xfrm>
            <a:off x="11660" y="1772816"/>
            <a:ext cx="9144000" cy="1440160"/>
          </a:xfrm>
          <a:prstGeom prst="rect">
            <a:avLst/>
          </a:prstGeom>
          <a:solidFill>
            <a:srgbClr val="126A93"/>
          </a:solidFill>
          <a:ln>
            <a:solidFill>
              <a:srgbClr val="12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a:solidFill>
                  <a:srgbClr val="FFFF00"/>
                </a:solidFill>
              </a:rPr>
              <a:t>신약개발 개요</a:t>
            </a:r>
            <a:endParaRPr lang="en-US" altLang="ko-KR" b="1" dirty="0">
              <a:solidFill>
                <a:schemeClr val="bg1"/>
              </a:solidFill>
            </a:endParaRPr>
          </a:p>
        </p:txBody>
      </p:sp>
    </p:spTree>
    <p:extLst>
      <p:ext uri="{BB962C8B-B14F-4D97-AF65-F5344CB8AC3E}">
        <p14:creationId xmlns:p14="http://schemas.microsoft.com/office/powerpoint/2010/main" val="412772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463A6-A655-4362-B21A-7210663592B9}"/>
              </a:ext>
            </a:extLst>
          </p:cNvPr>
          <p:cNvSpPr txBox="1"/>
          <p:nvPr/>
        </p:nvSpPr>
        <p:spPr>
          <a:xfrm>
            <a:off x="130825" y="169972"/>
            <a:ext cx="6313267" cy="400110"/>
          </a:xfrm>
          <a:prstGeom prst="rect">
            <a:avLst/>
          </a:prstGeom>
          <a:noFill/>
        </p:spPr>
        <p:txBody>
          <a:bodyPr wrap="none" rtlCol="0" anchor="ctr" anchorCtr="0">
            <a:spAutoFit/>
          </a:bodyPr>
          <a:lstStyle/>
          <a:p>
            <a:r>
              <a:rPr lang="ko-KR" altLang="en-US" sz="2000" b="1" dirty="0">
                <a:solidFill>
                  <a:schemeClr val="bg1"/>
                </a:solidFill>
              </a:rPr>
              <a:t>분자의 표현 </a:t>
            </a:r>
            <a:r>
              <a:rPr lang="en-US" altLang="ko-KR" sz="2000" b="1" dirty="0">
                <a:solidFill>
                  <a:schemeClr val="bg1"/>
                </a:solidFill>
              </a:rPr>
              <a:t>(Visualization, Theoretical Calculation)</a:t>
            </a:r>
            <a:endParaRPr lang="ko-KR" altLang="en-US" sz="2000" b="1" dirty="0">
              <a:solidFill>
                <a:schemeClr val="bg1"/>
              </a:solidFill>
            </a:endParaRPr>
          </a:p>
        </p:txBody>
      </p:sp>
      <p:sp>
        <p:nvSpPr>
          <p:cNvPr id="3" name="직사각형 2">
            <a:extLst>
              <a:ext uri="{FF2B5EF4-FFF2-40B4-BE49-F238E27FC236}">
                <a16:creationId xmlns:a16="http://schemas.microsoft.com/office/drawing/2014/main" id="{9B594957-D2E8-4EF6-A0C8-19A5A5B3B02A}"/>
              </a:ext>
            </a:extLst>
          </p:cNvPr>
          <p:cNvSpPr/>
          <p:nvPr/>
        </p:nvSpPr>
        <p:spPr>
          <a:xfrm>
            <a:off x="6120172" y="5121188"/>
            <a:ext cx="194421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Nomenclature</a:t>
            </a:r>
            <a:endParaRPr lang="ko-KR" altLang="en-US" b="1"/>
          </a:p>
        </p:txBody>
      </p:sp>
      <p:sp>
        <p:nvSpPr>
          <p:cNvPr id="4" name="직사각형 3">
            <a:extLst>
              <a:ext uri="{FF2B5EF4-FFF2-40B4-BE49-F238E27FC236}">
                <a16:creationId xmlns:a16="http://schemas.microsoft.com/office/drawing/2014/main" id="{D8DE8C88-574B-4A05-A385-0FACC4C0B95E}"/>
              </a:ext>
            </a:extLst>
          </p:cNvPr>
          <p:cNvSpPr/>
          <p:nvPr/>
        </p:nvSpPr>
        <p:spPr>
          <a:xfrm>
            <a:off x="6120172" y="3248980"/>
            <a:ext cx="194421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2D Structure</a:t>
            </a:r>
            <a:endParaRPr lang="ko-KR" altLang="en-US" b="1"/>
          </a:p>
        </p:txBody>
      </p:sp>
      <p:sp>
        <p:nvSpPr>
          <p:cNvPr id="5" name="직사각형 4">
            <a:extLst>
              <a:ext uri="{FF2B5EF4-FFF2-40B4-BE49-F238E27FC236}">
                <a16:creationId xmlns:a16="http://schemas.microsoft.com/office/drawing/2014/main" id="{88B1F63F-C4CC-4963-BADF-65E6C1F28332}"/>
              </a:ext>
            </a:extLst>
          </p:cNvPr>
          <p:cNvSpPr/>
          <p:nvPr/>
        </p:nvSpPr>
        <p:spPr>
          <a:xfrm>
            <a:off x="6120172" y="1376772"/>
            <a:ext cx="194421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3D Structure</a:t>
            </a:r>
            <a:endParaRPr lang="ko-KR" altLang="en-US" b="1"/>
          </a:p>
        </p:txBody>
      </p:sp>
      <p:sp>
        <p:nvSpPr>
          <p:cNvPr id="6" name="TextBox 5">
            <a:extLst>
              <a:ext uri="{FF2B5EF4-FFF2-40B4-BE49-F238E27FC236}">
                <a16:creationId xmlns:a16="http://schemas.microsoft.com/office/drawing/2014/main" id="{BBC56365-56BE-4737-8E45-10158F9A5EA5}"/>
              </a:ext>
            </a:extLst>
          </p:cNvPr>
          <p:cNvSpPr txBox="1"/>
          <p:nvPr/>
        </p:nvSpPr>
        <p:spPr>
          <a:xfrm>
            <a:off x="2339752" y="4902259"/>
            <a:ext cx="1858201" cy="830997"/>
          </a:xfrm>
          <a:prstGeom prst="rect">
            <a:avLst/>
          </a:prstGeom>
          <a:noFill/>
        </p:spPr>
        <p:txBody>
          <a:bodyPr wrap="none" rtlCol="0">
            <a:spAutoFit/>
          </a:bodyPr>
          <a:lstStyle/>
          <a:p>
            <a:pPr algn="ctr"/>
            <a:r>
              <a:rPr lang="en-US" altLang="ko-KR" sz="2400"/>
              <a:t>Ethylalcohol</a:t>
            </a:r>
          </a:p>
          <a:p>
            <a:pPr algn="ctr"/>
            <a:r>
              <a:rPr lang="en-US" altLang="ko-KR" sz="2400"/>
              <a:t>Ethanol</a:t>
            </a:r>
            <a:endParaRPr lang="ko-KR" altLang="en-US" sz="2400"/>
          </a:p>
        </p:txBody>
      </p:sp>
      <p:graphicFrame>
        <p:nvGraphicFramePr>
          <p:cNvPr id="7" name="개체 6">
            <a:extLst>
              <a:ext uri="{FF2B5EF4-FFF2-40B4-BE49-F238E27FC236}">
                <a16:creationId xmlns:a16="http://schemas.microsoft.com/office/drawing/2014/main" id="{6A2D90FE-F3F7-4A68-815D-B2D21B9C08A6}"/>
              </a:ext>
            </a:extLst>
          </p:cNvPr>
          <p:cNvGraphicFramePr>
            <a:graphicFrameLocks noChangeAspect="1"/>
          </p:cNvGraphicFramePr>
          <p:nvPr>
            <p:extLst/>
          </p:nvPr>
        </p:nvGraphicFramePr>
        <p:xfrm>
          <a:off x="2519772" y="3055543"/>
          <a:ext cx="1682514" cy="1083830"/>
        </p:xfrm>
        <a:graphic>
          <a:graphicData uri="http://schemas.openxmlformats.org/presentationml/2006/ole">
            <mc:AlternateContent xmlns:mc="http://schemas.openxmlformats.org/markup-compatibility/2006">
              <mc:Choice xmlns:v="urn:schemas-microsoft-com:vml" Requires="v">
                <p:oleObj spid="_x0000_s2061" name="CS ChemDraw Drawing" r:id="rId3" imgW="776886" imgH="499500" progId="ChemDraw.Document.6.0">
                  <p:embed/>
                </p:oleObj>
              </mc:Choice>
              <mc:Fallback>
                <p:oleObj name="CS ChemDraw Drawing" r:id="rId3" imgW="776886" imgH="499500" progId="ChemDraw.Document.6.0">
                  <p:embed/>
                  <p:pic>
                    <p:nvPicPr>
                      <p:cNvPr id="7" name="개체 6">
                        <a:extLst>
                          <a:ext uri="{FF2B5EF4-FFF2-40B4-BE49-F238E27FC236}">
                            <a16:creationId xmlns:a16="http://schemas.microsoft.com/office/drawing/2014/main" id="{6A2D90FE-F3F7-4A68-815D-B2D21B9C08A6}"/>
                          </a:ext>
                        </a:extLst>
                      </p:cNvPr>
                      <p:cNvPicPr/>
                      <p:nvPr/>
                    </p:nvPicPr>
                    <p:blipFill>
                      <a:blip r:embed="rId4"/>
                      <a:stretch>
                        <a:fillRect/>
                      </a:stretch>
                    </p:blipFill>
                    <p:spPr>
                      <a:xfrm>
                        <a:off x="2519772" y="3055543"/>
                        <a:ext cx="1682514" cy="1083830"/>
                      </a:xfrm>
                      <a:prstGeom prst="rect">
                        <a:avLst/>
                      </a:prstGeom>
                    </p:spPr>
                  </p:pic>
                </p:oleObj>
              </mc:Fallback>
            </mc:AlternateContent>
          </a:graphicData>
        </a:graphic>
      </p:graphicFrame>
      <p:pic>
        <p:nvPicPr>
          <p:cNvPr id="8" name="그림 7">
            <a:extLst>
              <a:ext uri="{FF2B5EF4-FFF2-40B4-BE49-F238E27FC236}">
                <a16:creationId xmlns:a16="http://schemas.microsoft.com/office/drawing/2014/main" id="{6E5A4CB0-B7F1-4185-9F89-742D74B897FD}"/>
              </a:ext>
            </a:extLst>
          </p:cNvPr>
          <p:cNvPicPr>
            <a:picLocks noChangeAspect="1"/>
          </p:cNvPicPr>
          <p:nvPr/>
        </p:nvPicPr>
        <p:blipFill>
          <a:blip r:embed="rId5"/>
          <a:stretch>
            <a:fillRect/>
          </a:stretch>
        </p:blipFill>
        <p:spPr>
          <a:xfrm>
            <a:off x="1959825" y="969203"/>
            <a:ext cx="2419584" cy="1687219"/>
          </a:xfrm>
          <a:prstGeom prst="rect">
            <a:avLst/>
          </a:prstGeom>
        </p:spPr>
      </p:pic>
    </p:spTree>
    <p:extLst>
      <p:ext uri="{BB962C8B-B14F-4D97-AF65-F5344CB8AC3E}">
        <p14:creationId xmlns:p14="http://schemas.microsoft.com/office/powerpoint/2010/main" val="119404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FB936C56-738D-4DC7-B8AE-12C96656C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300" y="2306127"/>
            <a:ext cx="1826657" cy="1369993"/>
          </a:xfrm>
          <a:prstGeom prst="rect">
            <a:avLst/>
          </a:prstGeom>
        </p:spPr>
      </p:pic>
      <p:sp>
        <p:nvSpPr>
          <p:cNvPr id="3" name="TextBox 2">
            <a:extLst>
              <a:ext uri="{FF2B5EF4-FFF2-40B4-BE49-F238E27FC236}">
                <a16:creationId xmlns:a16="http://schemas.microsoft.com/office/drawing/2014/main" id="{DBD4C32B-0B45-47DA-9BE7-702C75C905E6}"/>
              </a:ext>
            </a:extLst>
          </p:cNvPr>
          <p:cNvSpPr txBox="1"/>
          <p:nvPr/>
        </p:nvSpPr>
        <p:spPr>
          <a:xfrm>
            <a:off x="130825" y="169972"/>
            <a:ext cx="6313267" cy="400110"/>
          </a:xfrm>
          <a:prstGeom prst="rect">
            <a:avLst/>
          </a:prstGeom>
          <a:noFill/>
        </p:spPr>
        <p:txBody>
          <a:bodyPr wrap="none" rtlCol="0" anchor="ctr" anchorCtr="0">
            <a:spAutoFit/>
          </a:bodyPr>
          <a:lstStyle/>
          <a:p>
            <a:r>
              <a:rPr lang="ko-KR" altLang="en-US" sz="2000" b="1" dirty="0">
                <a:solidFill>
                  <a:schemeClr val="bg1"/>
                </a:solidFill>
              </a:rPr>
              <a:t>분자의 표현 </a:t>
            </a:r>
            <a:r>
              <a:rPr lang="en-US" altLang="ko-KR" sz="2000" b="1" dirty="0">
                <a:solidFill>
                  <a:schemeClr val="bg1"/>
                </a:solidFill>
              </a:rPr>
              <a:t>(Visualization, Theoretical Calculation)</a:t>
            </a:r>
            <a:endParaRPr lang="ko-KR" altLang="en-US" sz="2000" b="1" dirty="0">
              <a:solidFill>
                <a:schemeClr val="bg1"/>
              </a:solidFill>
            </a:endParaRPr>
          </a:p>
        </p:txBody>
      </p:sp>
      <p:pic>
        <p:nvPicPr>
          <p:cNvPr id="4" name="그림 3">
            <a:extLst>
              <a:ext uri="{FF2B5EF4-FFF2-40B4-BE49-F238E27FC236}">
                <a16:creationId xmlns:a16="http://schemas.microsoft.com/office/drawing/2014/main" id="{B580A09B-908A-4F84-8C61-9D5C0D151803}"/>
              </a:ext>
            </a:extLst>
          </p:cNvPr>
          <p:cNvPicPr>
            <a:picLocks noChangeAspect="1"/>
          </p:cNvPicPr>
          <p:nvPr/>
        </p:nvPicPr>
        <p:blipFill>
          <a:blip r:embed="rId4"/>
          <a:stretch>
            <a:fillRect/>
          </a:stretch>
        </p:blipFill>
        <p:spPr>
          <a:xfrm rot="10800000">
            <a:off x="477910" y="4435656"/>
            <a:ext cx="1434480" cy="1127479"/>
          </a:xfrm>
          <a:prstGeom prst="rect">
            <a:avLst/>
          </a:prstGeom>
        </p:spPr>
      </p:pic>
      <p:pic>
        <p:nvPicPr>
          <p:cNvPr id="5" name="그림 4">
            <a:extLst>
              <a:ext uri="{FF2B5EF4-FFF2-40B4-BE49-F238E27FC236}">
                <a16:creationId xmlns:a16="http://schemas.microsoft.com/office/drawing/2014/main" id="{46E11F6B-97E9-4C32-BE25-560D6E946873}"/>
              </a:ext>
            </a:extLst>
          </p:cNvPr>
          <p:cNvPicPr>
            <a:picLocks noChangeAspect="1"/>
          </p:cNvPicPr>
          <p:nvPr/>
        </p:nvPicPr>
        <p:blipFill>
          <a:blip r:embed="rId5"/>
          <a:stretch>
            <a:fillRect/>
          </a:stretch>
        </p:blipFill>
        <p:spPr>
          <a:xfrm rot="10800000">
            <a:off x="4608005" y="4263024"/>
            <a:ext cx="1948942" cy="1575243"/>
          </a:xfrm>
          <a:prstGeom prst="rect">
            <a:avLst/>
          </a:prstGeom>
        </p:spPr>
      </p:pic>
      <p:pic>
        <p:nvPicPr>
          <p:cNvPr id="6" name="그림 5">
            <a:extLst>
              <a:ext uri="{FF2B5EF4-FFF2-40B4-BE49-F238E27FC236}">
                <a16:creationId xmlns:a16="http://schemas.microsoft.com/office/drawing/2014/main" id="{A76BE4FC-02B2-469A-9B9E-C0EF1C1F54C8}"/>
              </a:ext>
            </a:extLst>
          </p:cNvPr>
          <p:cNvPicPr>
            <a:picLocks noChangeAspect="1"/>
          </p:cNvPicPr>
          <p:nvPr/>
        </p:nvPicPr>
        <p:blipFill>
          <a:blip r:embed="rId6"/>
          <a:stretch>
            <a:fillRect/>
          </a:stretch>
        </p:blipFill>
        <p:spPr>
          <a:xfrm rot="10800000">
            <a:off x="6696236" y="4077072"/>
            <a:ext cx="2158115" cy="1814345"/>
          </a:xfrm>
          <a:prstGeom prst="rect">
            <a:avLst/>
          </a:prstGeom>
        </p:spPr>
      </p:pic>
      <p:pic>
        <p:nvPicPr>
          <p:cNvPr id="7" name="그림 6">
            <a:extLst>
              <a:ext uri="{FF2B5EF4-FFF2-40B4-BE49-F238E27FC236}">
                <a16:creationId xmlns:a16="http://schemas.microsoft.com/office/drawing/2014/main" id="{8B17DAAA-80DB-4CE5-93D0-A00B2E48B47F}"/>
              </a:ext>
            </a:extLst>
          </p:cNvPr>
          <p:cNvPicPr>
            <a:picLocks noChangeAspect="1"/>
          </p:cNvPicPr>
          <p:nvPr/>
        </p:nvPicPr>
        <p:blipFill>
          <a:blip r:embed="rId7"/>
          <a:stretch>
            <a:fillRect/>
          </a:stretch>
        </p:blipFill>
        <p:spPr>
          <a:xfrm rot="10800000">
            <a:off x="2231741" y="4141768"/>
            <a:ext cx="1977353" cy="1684953"/>
          </a:xfrm>
          <a:prstGeom prst="rect">
            <a:avLst/>
          </a:prstGeom>
        </p:spPr>
      </p:pic>
      <p:graphicFrame>
        <p:nvGraphicFramePr>
          <p:cNvPr id="8" name="개체 7">
            <a:extLst>
              <a:ext uri="{FF2B5EF4-FFF2-40B4-BE49-F238E27FC236}">
                <a16:creationId xmlns:a16="http://schemas.microsoft.com/office/drawing/2014/main" id="{EB68D826-70CC-4BAA-A966-0B8E7F24EDDD}"/>
              </a:ext>
            </a:extLst>
          </p:cNvPr>
          <p:cNvGraphicFramePr>
            <a:graphicFrameLocks noChangeAspect="1"/>
          </p:cNvGraphicFramePr>
          <p:nvPr>
            <p:extLst/>
          </p:nvPr>
        </p:nvGraphicFramePr>
        <p:xfrm>
          <a:off x="3306961" y="1162023"/>
          <a:ext cx="688975" cy="387350"/>
        </p:xfrm>
        <a:graphic>
          <a:graphicData uri="http://schemas.openxmlformats.org/presentationml/2006/ole">
            <mc:AlternateContent xmlns:mc="http://schemas.openxmlformats.org/markup-compatibility/2006">
              <mc:Choice xmlns:v="urn:schemas-microsoft-com:vml" Requires="v">
                <p:oleObj spid="_x0000_s3096" name="CS ChemDraw Drawing" r:id="rId8" imgW="688585" imgH="386640" progId="ChemDraw.Document.6.0">
                  <p:embed/>
                </p:oleObj>
              </mc:Choice>
              <mc:Fallback>
                <p:oleObj name="CS ChemDraw Drawing" r:id="rId8" imgW="688585" imgH="386640" progId="ChemDraw.Document.6.0">
                  <p:embed/>
                  <p:pic>
                    <p:nvPicPr>
                      <p:cNvPr id="8" name="개체 7">
                        <a:extLst>
                          <a:ext uri="{FF2B5EF4-FFF2-40B4-BE49-F238E27FC236}">
                            <a16:creationId xmlns:a16="http://schemas.microsoft.com/office/drawing/2014/main" id="{EB68D826-70CC-4BAA-A966-0B8E7F24EDDD}"/>
                          </a:ext>
                        </a:extLst>
                      </p:cNvPr>
                      <p:cNvPicPr/>
                      <p:nvPr/>
                    </p:nvPicPr>
                    <p:blipFill>
                      <a:blip r:embed="rId9"/>
                      <a:stretch>
                        <a:fillRect/>
                      </a:stretch>
                    </p:blipFill>
                    <p:spPr>
                      <a:xfrm>
                        <a:off x="3306961" y="1162023"/>
                        <a:ext cx="688975" cy="387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D611038D-C42A-44A9-834F-60FD1AD5694D}"/>
              </a:ext>
            </a:extLst>
          </p:cNvPr>
          <p:cNvSpPr txBox="1"/>
          <p:nvPr/>
        </p:nvSpPr>
        <p:spPr>
          <a:xfrm>
            <a:off x="647564" y="1196752"/>
            <a:ext cx="1095172" cy="369332"/>
          </a:xfrm>
          <a:prstGeom prst="rect">
            <a:avLst/>
          </a:prstGeom>
          <a:noFill/>
        </p:spPr>
        <p:txBody>
          <a:bodyPr wrap="none" rtlCol="0">
            <a:spAutoFit/>
          </a:bodyPr>
          <a:lstStyle/>
          <a:p>
            <a:r>
              <a:rPr lang="en-US" altLang="ko-KR" dirty="0"/>
              <a:t>C2H5OH</a:t>
            </a:r>
            <a:endParaRPr lang="ko-KR" altLang="en-US" dirty="0"/>
          </a:p>
        </p:txBody>
      </p:sp>
      <p:graphicFrame>
        <p:nvGraphicFramePr>
          <p:cNvPr id="10" name="개체 9">
            <a:extLst>
              <a:ext uri="{FF2B5EF4-FFF2-40B4-BE49-F238E27FC236}">
                <a16:creationId xmlns:a16="http://schemas.microsoft.com/office/drawing/2014/main" id="{6B996FDE-EBF4-4B21-82F5-6259978FEC1F}"/>
              </a:ext>
            </a:extLst>
          </p:cNvPr>
          <p:cNvGraphicFramePr>
            <a:graphicFrameLocks noChangeAspect="1"/>
          </p:cNvGraphicFramePr>
          <p:nvPr>
            <p:extLst/>
          </p:nvPr>
        </p:nvGraphicFramePr>
        <p:xfrm>
          <a:off x="1989549" y="1156355"/>
          <a:ext cx="776287" cy="500063"/>
        </p:xfrm>
        <a:graphic>
          <a:graphicData uri="http://schemas.openxmlformats.org/presentationml/2006/ole">
            <mc:AlternateContent xmlns:mc="http://schemas.openxmlformats.org/markup-compatibility/2006">
              <mc:Choice xmlns:v="urn:schemas-microsoft-com:vml" Requires="v">
                <p:oleObj spid="_x0000_s3097" name="CS ChemDraw Drawing" r:id="rId10" imgW="776886" imgH="499500" progId="ChemDraw.Document.6.0">
                  <p:embed/>
                </p:oleObj>
              </mc:Choice>
              <mc:Fallback>
                <p:oleObj name="CS ChemDraw Drawing" r:id="rId10" imgW="776886" imgH="499500" progId="ChemDraw.Document.6.0">
                  <p:embed/>
                  <p:pic>
                    <p:nvPicPr>
                      <p:cNvPr id="10" name="개체 9">
                        <a:extLst>
                          <a:ext uri="{FF2B5EF4-FFF2-40B4-BE49-F238E27FC236}">
                            <a16:creationId xmlns:a16="http://schemas.microsoft.com/office/drawing/2014/main" id="{6B996FDE-EBF4-4B21-82F5-6259978FEC1F}"/>
                          </a:ext>
                        </a:extLst>
                      </p:cNvPr>
                      <p:cNvPicPr/>
                      <p:nvPr/>
                    </p:nvPicPr>
                    <p:blipFill>
                      <a:blip r:embed="rId11"/>
                      <a:stretch>
                        <a:fillRect/>
                      </a:stretch>
                    </p:blipFill>
                    <p:spPr>
                      <a:xfrm>
                        <a:off x="1989549" y="1156355"/>
                        <a:ext cx="776287" cy="500063"/>
                      </a:xfrm>
                      <a:prstGeom prst="rect">
                        <a:avLst/>
                      </a:prstGeom>
                    </p:spPr>
                  </p:pic>
                </p:oleObj>
              </mc:Fallback>
            </mc:AlternateContent>
          </a:graphicData>
        </a:graphic>
      </p:graphicFrame>
      <p:pic>
        <p:nvPicPr>
          <p:cNvPr id="11" name="그림 10">
            <a:extLst>
              <a:ext uri="{FF2B5EF4-FFF2-40B4-BE49-F238E27FC236}">
                <a16:creationId xmlns:a16="http://schemas.microsoft.com/office/drawing/2014/main" id="{DAF07C69-58DC-4B15-80B2-D647AE1D55CB}"/>
              </a:ext>
            </a:extLst>
          </p:cNvPr>
          <p:cNvPicPr>
            <a:picLocks noChangeAspect="1"/>
          </p:cNvPicPr>
          <p:nvPr/>
        </p:nvPicPr>
        <p:blipFill>
          <a:blip r:embed="rId12"/>
          <a:stretch>
            <a:fillRect/>
          </a:stretch>
        </p:blipFill>
        <p:spPr>
          <a:xfrm>
            <a:off x="4649943" y="2096852"/>
            <a:ext cx="2419584" cy="1687219"/>
          </a:xfrm>
          <a:prstGeom prst="rect">
            <a:avLst/>
          </a:prstGeom>
        </p:spPr>
      </p:pic>
    </p:spTree>
    <p:extLst>
      <p:ext uri="{BB962C8B-B14F-4D97-AF65-F5344CB8AC3E}">
        <p14:creationId xmlns:p14="http://schemas.microsoft.com/office/powerpoint/2010/main" val="991972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55E94-295F-4512-8592-8186BEA1F5AA}"/>
              </a:ext>
            </a:extLst>
          </p:cNvPr>
          <p:cNvSpPr txBox="1"/>
          <p:nvPr/>
        </p:nvSpPr>
        <p:spPr>
          <a:xfrm>
            <a:off x="130825" y="169972"/>
            <a:ext cx="2393925" cy="400110"/>
          </a:xfrm>
          <a:prstGeom prst="rect">
            <a:avLst/>
          </a:prstGeom>
          <a:noFill/>
        </p:spPr>
        <p:txBody>
          <a:bodyPr wrap="none" rtlCol="0" anchor="ctr" anchorCtr="0">
            <a:spAutoFit/>
          </a:bodyPr>
          <a:lstStyle/>
          <a:p>
            <a:r>
              <a:rPr lang="en-US" altLang="ko-KR" sz="2000" b="1">
                <a:solidFill>
                  <a:schemeClr val="bg1"/>
                </a:solidFill>
              </a:rPr>
              <a:t>Molecular Surface</a:t>
            </a:r>
            <a:endParaRPr lang="ko-KR" altLang="en-US" sz="2000" b="1" dirty="0">
              <a:solidFill>
                <a:schemeClr val="bg1"/>
              </a:solidFill>
            </a:endParaRPr>
          </a:p>
        </p:txBody>
      </p:sp>
      <p:pic>
        <p:nvPicPr>
          <p:cNvPr id="1026" name="Picture 2" descr="solvent accessible surface에 대한 이미지 검색결과">
            <a:extLst>
              <a:ext uri="{FF2B5EF4-FFF2-40B4-BE49-F238E27FC236}">
                <a16:creationId xmlns:a16="http://schemas.microsoft.com/office/drawing/2014/main" id="{FB8CD07C-5476-4FEF-B706-6D864520B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3153948" cy="36587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vent accessible surface에 대한 이미지 검색결과">
            <a:extLst>
              <a:ext uri="{FF2B5EF4-FFF2-40B4-BE49-F238E27FC236}">
                <a16:creationId xmlns:a16="http://schemas.microsoft.com/office/drawing/2014/main" id="{E6E8CC7C-7B72-44A8-A045-E48D3489A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900" y="1556792"/>
            <a:ext cx="5139888" cy="36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8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F7B7534-F326-45A9-9353-CAF2B5C21AD4}"/>
              </a:ext>
            </a:extLst>
          </p:cNvPr>
          <p:cNvPicPr>
            <a:picLocks noChangeAspect="1"/>
          </p:cNvPicPr>
          <p:nvPr/>
        </p:nvPicPr>
        <p:blipFill>
          <a:blip r:embed="rId2"/>
          <a:stretch>
            <a:fillRect/>
          </a:stretch>
        </p:blipFill>
        <p:spPr>
          <a:xfrm>
            <a:off x="791580" y="800708"/>
            <a:ext cx="2519201" cy="2165028"/>
          </a:xfrm>
          <a:prstGeom prst="rect">
            <a:avLst/>
          </a:prstGeom>
        </p:spPr>
      </p:pic>
      <p:pic>
        <p:nvPicPr>
          <p:cNvPr id="3" name="그림 2">
            <a:extLst>
              <a:ext uri="{FF2B5EF4-FFF2-40B4-BE49-F238E27FC236}">
                <a16:creationId xmlns:a16="http://schemas.microsoft.com/office/drawing/2014/main" id="{725BD094-57B9-404C-8688-5196DD61F18F}"/>
              </a:ext>
            </a:extLst>
          </p:cNvPr>
          <p:cNvPicPr>
            <a:picLocks noChangeAspect="1"/>
          </p:cNvPicPr>
          <p:nvPr/>
        </p:nvPicPr>
        <p:blipFill>
          <a:blip r:embed="rId3"/>
          <a:stretch>
            <a:fillRect/>
          </a:stretch>
        </p:blipFill>
        <p:spPr>
          <a:xfrm>
            <a:off x="4824028" y="800708"/>
            <a:ext cx="2954077" cy="2495686"/>
          </a:xfrm>
          <a:prstGeom prst="rect">
            <a:avLst/>
          </a:prstGeom>
        </p:spPr>
      </p:pic>
      <p:sp>
        <p:nvSpPr>
          <p:cNvPr id="4" name="직사각형 3">
            <a:extLst>
              <a:ext uri="{FF2B5EF4-FFF2-40B4-BE49-F238E27FC236}">
                <a16:creationId xmlns:a16="http://schemas.microsoft.com/office/drawing/2014/main" id="{158297E3-0FDC-4BB9-BD54-6220DDC88188}"/>
              </a:ext>
            </a:extLst>
          </p:cNvPr>
          <p:cNvSpPr/>
          <p:nvPr/>
        </p:nvSpPr>
        <p:spPr>
          <a:xfrm>
            <a:off x="1365895" y="3007102"/>
            <a:ext cx="1836204" cy="369332"/>
          </a:xfrm>
          <a:prstGeom prst="rect">
            <a:avLst/>
          </a:prstGeom>
        </p:spPr>
        <p:txBody>
          <a:bodyPr wrap="square">
            <a:spAutoFit/>
          </a:bodyPr>
          <a:lstStyle/>
          <a:p>
            <a:pPr algn="ctr"/>
            <a:r>
              <a:rPr lang="en-US" altLang="ko-KR" b="1"/>
              <a:t>Ball &amp; Stick</a:t>
            </a:r>
            <a:endParaRPr lang="ko-KR" altLang="en-US" b="1"/>
          </a:p>
        </p:txBody>
      </p:sp>
      <p:sp>
        <p:nvSpPr>
          <p:cNvPr id="5" name="직사각형 4">
            <a:extLst>
              <a:ext uri="{FF2B5EF4-FFF2-40B4-BE49-F238E27FC236}">
                <a16:creationId xmlns:a16="http://schemas.microsoft.com/office/drawing/2014/main" id="{E6CDA96B-77D7-4BB8-A84C-6468AD81F207}"/>
              </a:ext>
            </a:extLst>
          </p:cNvPr>
          <p:cNvSpPr/>
          <p:nvPr/>
        </p:nvSpPr>
        <p:spPr>
          <a:xfrm>
            <a:off x="4572000" y="3007102"/>
            <a:ext cx="1836204" cy="369332"/>
          </a:xfrm>
          <a:prstGeom prst="rect">
            <a:avLst/>
          </a:prstGeom>
        </p:spPr>
        <p:txBody>
          <a:bodyPr wrap="square">
            <a:spAutoFit/>
          </a:bodyPr>
          <a:lstStyle/>
          <a:p>
            <a:pPr algn="ctr"/>
            <a:r>
              <a:rPr lang="en-US" altLang="ko-KR" b="1"/>
              <a:t>Van der Waals</a:t>
            </a:r>
            <a:endParaRPr lang="ko-KR" altLang="en-US" b="1"/>
          </a:p>
        </p:txBody>
      </p:sp>
      <p:pic>
        <p:nvPicPr>
          <p:cNvPr id="6" name="그림 5">
            <a:extLst>
              <a:ext uri="{FF2B5EF4-FFF2-40B4-BE49-F238E27FC236}">
                <a16:creationId xmlns:a16="http://schemas.microsoft.com/office/drawing/2014/main" id="{3390E628-0915-43C1-8DA3-DD54C8038B27}"/>
              </a:ext>
            </a:extLst>
          </p:cNvPr>
          <p:cNvPicPr>
            <a:picLocks noChangeAspect="1"/>
          </p:cNvPicPr>
          <p:nvPr/>
        </p:nvPicPr>
        <p:blipFill>
          <a:blip r:embed="rId4"/>
          <a:stretch>
            <a:fillRect/>
          </a:stretch>
        </p:blipFill>
        <p:spPr>
          <a:xfrm>
            <a:off x="960055" y="3573016"/>
            <a:ext cx="2647884" cy="2422532"/>
          </a:xfrm>
          <a:prstGeom prst="rect">
            <a:avLst/>
          </a:prstGeom>
        </p:spPr>
      </p:pic>
      <p:sp>
        <p:nvSpPr>
          <p:cNvPr id="7" name="직사각형 6">
            <a:extLst>
              <a:ext uri="{FF2B5EF4-FFF2-40B4-BE49-F238E27FC236}">
                <a16:creationId xmlns:a16="http://schemas.microsoft.com/office/drawing/2014/main" id="{ECAEF4CE-71F4-44A5-8A88-DF2F2C597E2F}"/>
              </a:ext>
            </a:extLst>
          </p:cNvPr>
          <p:cNvSpPr/>
          <p:nvPr/>
        </p:nvSpPr>
        <p:spPr>
          <a:xfrm>
            <a:off x="1365895" y="5993839"/>
            <a:ext cx="2242044" cy="369332"/>
          </a:xfrm>
          <a:prstGeom prst="rect">
            <a:avLst/>
          </a:prstGeom>
        </p:spPr>
        <p:txBody>
          <a:bodyPr wrap="square">
            <a:spAutoFit/>
          </a:bodyPr>
          <a:lstStyle/>
          <a:p>
            <a:pPr algn="ctr"/>
            <a:r>
              <a:rPr lang="en-US" altLang="ko-KR" b="1"/>
              <a:t>Soft atom charge</a:t>
            </a:r>
            <a:endParaRPr lang="ko-KR" altLang="en-US" b="1"/>
          </a:p>
        </p:txBody>
      </p:sp>
      <p:pic>
        <p:nvPicPr>
          <p:cNvPr id="8" name="그림 7">
            <a:extLst>
              <a:ext uri="{FF2B5EF4-FFF2-40B4-BE49-F238E27FC236}">
                <a16:creationId xmlns:a16="http://schemas.microsoft.com/office/drawing/2014/main" id="{93BC3224-CCEF-490D-9D7E-9CB64A674F08}"/>
              </a:ext>
            </a:extLst>
          </p:cNvPr>
          <p:cNvPicPr>
            <a:picLocks noChangeAspect="1"/>
          </p:cNvPicPr>
          <p:nvPr/>
        </p:nvPicPr>
        <p:blipFill>
          <a:blip r:embed="rId5"/>
          <a:stretch>
            <a:fillRect/>
          </a:stretch>
        </p:blipFill>
        <p:spPr>
          <a:xfrm>
            <a:off x="4803875" y="3419412"/>
            <a:ext cx="3208657" cy="2747643"/>
          </a:xfrm>
          <a:prstGeom prst="rect">
            <a:avLst/>
          </a:prstGeom>
        </p:spPr>
      </p:pic>
      <p:sp>
        <p:nvSpPr>
          <p:cNvPr id="9" name="직사각형 8">
            <a:extLst>
              <a:ext uri="{FF2B5EF4-FFF2-40B4-BE49-F238E27FC236}">
                <a16:creationId xmlns:a16="http://schemas.microsoft.com/office/drawing/2014/main" id="{F159C772-AFAD-4FEA-A146-4A77F3464C38}"/>
              </a:ext>
            </a:extLst>
          </p:cNvPr>
          <p:cNvSpPr/>
          <p:nvPr/>
        </p:nvSpPr>
        <p:spPr>
          <a:xfrm>
            <a:off x="4572000" y="5982389"/>
            <a:ext cx="2340260" cy="369332"/>
          </a:xfrm>
          <a:prstGeom prst="rect">
            <a:avLst/>
          </a:prstGeom>
        </p:spPr>
        <p:txBody>
          <a:bodyPr wrap="square">
            <a:spAutoFit/>
          </a:bodyPr>
          <a:lstStyle/>
          <a:p>
            <a:pPr algn="ctr"/>
            <a:r>
              <a:rPr lang="en-US" altLang="ko-KR" b="1"/>
              <a:t>Connolly(contact)</a:t>
            </a:r>
            <a:endParaRPr lang="ko-KR" altLang="en-US" b="1"/>
          </a:p>
        </p:txBody>
      </p:sp>
      <p:sp>
        <p:nvSpPr>
          <p:cNvPr id="10" name="TextBox 9">
            <a:extLst>
              <a:ext uri="{FF2B5EF4-FFF2-40B4-BE49-F238E27FC236}">
                <a16:creationId xmlns:a16="http://schemas.microsoft.com/office/drawing/2014/main" id="{B1074C8D-183E-473F-91D3-2D024DBA93FA}"/>
              </a:ext>
            </a:extLst>
          </p:cNvPr>
          <p:cNvSpPr txBox="1"/>
          <p:nvPr/>
        </p:nvSpPr>
        <p:spPr>
          <a:xfrm>
            <a:off x="130825" y="169972"/>
            <a:ext cx="6313267" cy="400110"/>
          </a:xfrm>
          <a:prstGeom prst="rect">
            <a:avLst/>
          </a:prstGeom>
          <a:noFill/>
        </p:spPr>
        <p:txBody>
          <a:bodyPr wrap="none" rtlCol="0" anchor="ctr" anchorCtr="0">
            <a:spAutoFit/>
          </a:bodyPr>
          <a:lstStyle/>
          <a:p>
            <a:r>
              <a:rPr lang="ko-KR" altLang="en-US" sz="2000" b="1" dirty="0">
                <a:solidFill>
                  <a:schemeClr val="bg1"/>
                </a:solidFill>
              </a:rPr>
              <a:t>분자의 표현 </a:t>
            </a:r>
            <a:r>
              <a:rPr lang="en-US" altLang="ko-KR" sz="2000" b="1" dirty="0">
                <a:solidFill>
                  <a:schemeClr val="bg1"/>
                </a:solidFill>
              </a:rPr>
              <a:t>(Visualization, Theoretical Calculation)</a:t>
            </a:r>
            <a:endParaRPr lang="ko-KR" altLang="en-US" sz="2000" b="1" dirty="0">
              <a:solidFill>
                <a:schemeClr val="bg1"/>
              </a:solidFill>
            </a:endParaRPr>
          </a:p>
        </p:txBody>
      </p:sp>
    </p:spTree>
    <p:extLst>
      <p:ext uri="{BB962C8B-B14F-4D97-AF65-F5344CB8AC3E}">
        <p14:creationId xmlns:p14="http://schemas.microsoft.com/office/powerpoint/2010/main" val="207423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8FCA3F-F6F2-4FBF-B7D2-287A83B6D8B6}"/>
              </a:ext>
            </a:extLst>
          </p:cNvPr>
          <p:cNvSpPr txBox="1"/>
          <p:nvPr/>
        </p:nvSpPr>
        <p:spPr>
          <a:xfrm>
            <a:off x="130825" y="169972"/>
            <a:ext cx="4441280" cy="400110"/>
          </a:xfrm>
          <a:prstGeom prst="rect">
            <a:avLst/>
          </a:prstGeom>
          <a:noFill/>
        </p:spPr>
        <p:txBody>
          <a:bodyPr wrap="none" rtlCol="0" anchor="ctr" anchorCtr="0">
            <a:spAutoFit/>
          </a:bodyPr>
          <a:lstStyle/>
          <a:p>
            <a:r>
              <a:rPr lang="en-US" altLang="ko-KR" sz="2000" b="1">
                <a:solidFill>
                  <a:schemeClr val="bg1"/>
                </a:solidFill>
              </a:rPr>
              <a:t>Representation of Macromolecules</a:t>
            </a:r>
            <a:endParaRPr lang="ko-KR" altLang="en-US" sz="2000" b="1" dirty="0">
              <a:solidFill>
                <a:schemeClr val="bg1"/>
              </a:solidFill>
            </a:endParaRPr>
          </a:p>
        </p:txBody>
      </p:sp>
      <p:pic>
        <p:nvPicPr>
          <p:cNvPr id="3" name="Picture 14" descr="http://cdn.phys.org/newman/gfx/news/hires/2012/twistingofpr.gif">
            <a:extLst>
              <a:ext uri="{FF2B5EF4-FFF2-40B4-BE49-F238E27FC236}">
                <a16:creationId xmlns:a16="http://schemas.microsoft.com/office/drawing/2014/main" id="{C40FB434-A1AD-4741-B3D3-E1B3DA0E622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03538" y="1592796"/>
            <a:ext cx="4572508" cy="33967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CODEINE MOLECULES BRO! &#10;I got codeine in my cup!">
            <a:extLst>
              <a:ext uri="{FF2B5EF4-FFF2-40B4-BE49-F238E27FC236}">
                <a16:creationId xmlns:a16="http://schemas.microsoft.com/office/drawing/2014/main" id="{EE92FCF1-0BC4-41E6-B46D-6DE61ACE0CF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08823"/>
            <a:ext cx="1603046" cy="1603046"/>
          </a:xfrm>
          <a:prstGeom prst="rect">
            <a:avLst/>
          </a:prstGeom>
          <a:noFill/>
          <a:extLst>
            <a:ext uri="{909E8E84-426E-40DD-AFC4-6F175D3DCCD1}">
              <a14:hiddenFill xmlns:a14="http://schemas.microsoft.com/office/drawing/2010/main">
                <a:solidFill>
                  <a:srgbClr val="FFFFFF"/>
                </a:solidFill>
              </a14:hiddenFill>
            </a:ext>
          </a:extLst>
        </p:spPr>
      </p:pic>
      <p:sp>
        <p:nvSpPr>
          <p:cNvPr id="5" name="오른쪽 화살표 4">
            <a:extLst>
              <a:ext uri="{FF2B5EF4-FFF2-40B4-BE49-F238E27FC236}">
                <a16:creationId xmlns:a16="http://schemas.microsoft.com/office/drawing/2014/main" id="{52854C43-EFA4-4B52-8BF9-35BEF578FC66}"/>
              </a:ext>
            </a:extLst>
          </p:cNvPr>
          <p:cNvSpPr/>
          <p:nvPr/>
        </p:nvSpPr>
        <p:spPr>
          <a:xfrm>
            <a:off x="2771800" y="2787101"/>
            <a:ext cx="1080120" cy="504056"/>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10" descr="nucleic acids">
            <a:extLst>
              <a:ext uri="{FF2B5EF4-FFF2-40B4-BE49-F238E27FC236}">
                <a16:creationId xmlns:a16="http://schemas.microsoft.com/office/drawing/2014/main" id="{FA01AEEB-87FA-4E18-AF46-72A35C4B090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80212" y="1736267"/>
            <a:ext cx="1979093" cy="3255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linus.highpoint.edu/~mdewitt/phy1050/images/week3/vibrating-molecules.gif">
            <a:extLst>
              <a:ext uri="{FF2B5EF4-FFF2-40B4-BE49-F238E27FC236}">
                <a16:creationId xmlns:a16="http://schemas.microsoft.com/office/drawing/2014/main" id="{84757D88-7BE0-4EA5-B67F-E3E7646C991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44065" y="4937115"/>
            <a:ext cx="1891453" cy="630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8E4887E-64E3-4FA1-B7F6-725A0627A70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353226">
            <a:off x="256988" y="2953110"/>
            <a:ext cx="2848051" cy="248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extLst>
      <p:ext uri="{BB962C8B-B14F-4D97-AF65-F5344CB8AC3E}">
        <p14:creationId xmlns:p14="http://schemas.microsoft.com/office/powerpoint/2010/main" val="205648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ct 4"/>
          <p:cNvGraphicFramePr>
            <a:graphicFrameLocks noChangeAspect="1"/>
          </p:cNvGraphicFramePr>
          <p:nvPr/>
        </p:nvGraphicFramePr>
        <p:xfrm>
          <a:off x="419100" y="1423988"/>
          <a:ext cx="3573463" cy="3609975"/>
        </p:xfrm>
        <a:graphic>
          <a:graphicData uri="http://schemas.openxmlformats.org/presentationml/2006/ole">
            <mc:AlternateContent xmlns:mc="http://schemas.openxmlformats.org/markup-compatibility/2006">
              <mc:Choice xmlns:v="urn:schemas-microsoft-com:vml" Requires="v">
                <p:oleObj spid="_x0000_s14360" name="ISIS/Draw Sketch" r:id="rId3" imgW="2866680" imgH="2895480" progId="">
                  <p:embed/>
                </p:oleObj>
              </mc:Choice>
              <mc:Fallback>
                <p:oleObj name="ISIS/Draw Sketch" r:id="rId3" imgW="2866680" imgH="2895480" progId="">
                  <p:embed/>
                  <p:pic>
                    <p:nvPicPr>
                      <p:cNvPr id="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423988"/>
                        <a:ext cx="3573463"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Line 5"/>
          <p:cNvSpPr>
            <a:spLocks noChangeShapeType="1"/>
          </p:cNvSpPr>
          <p:nvPr/>
        </p:nvSpPr>
        <p:spPr bwMode="auto">
          <a:xfrm>
            <a:off x="7616825" y="2035175"/>
            <a:ext cx="193675" cy="249238"/>
          </a:xfrm>
          <a:prstGeom prst="line">
            <a:avLst/>
          </a:prstGeom>
          <a:noFill/>
          <a:ln w="57150" cap="rnd">
            <a:solidFill>
              <a:srgbClr val="FF0000"/>
            </a:solidFill>
            <a:prstDash val="sysDot"/>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kumimoji="1" lang="ko-KR" altLang="en-US" sz="1600">
              <a:solidFill>
                <a:srgbClr val="000000"/>
              </a:solidFill>
              <a:latin typeface="Arial" panose="020B0604020202020204" pitchFamily="34" charset="0"/>
              <a:ea typeface="굴림" panose="020B0600000101010101" pitchFamily="50" charset="-127"/>
            </a:endParaRPr>
          </a:p>
        </p:txBody>
      </p:sp>
      <p:sp>
        <p:nvSpPr>
          <p:cNvPr id="46" name="Line 6"/>
          <p:cNvSpPr>
            <a:spLocks noChangeShapeType="1"/>
          </p:cNvSpPr>
          <p:nvPr/>
        </p:nvSpPr>
        <p:spPr bwMode="auto">
          <a:xfrm>
            <a:off x="2305050" y="2238375"/>
            <a:ext cx="304800" cy="228600"/>
          </a:xfrm>
          <a:prstGeom prst="line">
            <a:avLst/>
          </a:prstGeom>
          <a:noFill/>
          <a:ln w="9525"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47" name="Line 7"/>
          <p:cNvSpPr>
            <a:spLocks noChangeShapeType="1"/>
          </p:cNvSpPr>
          <p:nvPr/>
        </p:nvSpPr>
        <p:spPr bwMode="auto">
          <a:xfrm flipH="1" flipV="1">
            <a:off x="2897188" y="3005138"/>
            <a:ext cx="338137" cy="11112"/>
          </a:xfrm>
          <a:prstGeom prst="line">
            <a:avLst/>
          </a:prstGeom>
          <a:noFill/>
          <a:ln w="57150" cap="rnd">
            <a:solidFill>
              <a:srgbClr val="FF0000"/>
            </a:solidFill>
            <a:prstDash val="sysDot"/>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kumimoji="1" lang="ko-KR" altLang="en-US" sz="1600">
              <a:solidFill>
                <a:srgbClr val="000000"/>
              </a:solidFill>
              <a:latin typeface="Arial" panose="020B0604020202020204" pitchFamily="34" charset="0"/>
              <a:ea typeface="굴림" panose="020B0600000101010101" pitchFamily="50" charset="-127"/>
            </a:endParaRPr>
          </a:p>
        </p:txBody>
      </p:sp>
      <p:sp>
        <p:nvSpPr>
          <p:cNvPr id="48" name="Line 8"/>
          <p:cNvSpPr>
            <a:spLocks noChangeShapeType="1"/>
          </p:cNvSpPr>
          <p:nvPr/>
        </p:nvSpPr>
        <p:spPr bwMode="auto">
          <a:xfrm flipH="1" flipV="1">
            <a:off x="1362075" y="4067175"/>
            <a:ext cx="457200" cy="7620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49" name="Text Box 9"/>
          <p:cNvSpPr txBox="1">
            <a:spLocks noChangeArrowheads="1"/>
          </p:cNvSpPr>
          <p:nvPr/>
        </p:nvSpPr>
        <p:spPr bwMode="auto">
          <a:xfrm>
            <a:off x="3838575" y="3021013"/>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6699FF"/>
                </a:solidFill>
                <a:effectLst/>
                <a:uLnTx/>
                <a:uFillTx/>
                <a:latin typeface="Arial" panose="020B0604020202020204" pitchFamily="34" charset="0"/>
                <a:ea typeface="굴림" panose="020B0600000101010101" pitchFamily="50" charset="-127"/>
              </a:rPr>
              <a:t>Gln 443</a:t>
            </a:r>
          </a:p>
        </p:txBody>
      </p:sp>
      <p:sp>
        <p:nvSpPr>
          <p:cNvPr id="50" name="Text Box 10"/>
          <p:cNvSpPr txBox="1">
            <a:spLocks noChangeArrowheads="1"/>
          </p:cNvSpPr>
          <p:nvPr/>
        </p:nvSpPr>
        <p:spPr bwMode="auto">
          <a:xfrm>
            <a:off x="3892550" y="1787525"/>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Tyr 403</a:t>
            </a:r>
          </a:p>
        </p:txBody>
      </p:sp>
      <p:sp>
        <p:nvSpPr>
          <p:cNvPr id="51" name="Text Box 11"/>
          <p:cNvSpPr txBox="1">
            <a:spLocks noChangeArrowheads="1"/>
          </p:cNvSpPr>
          <p:nvPr/>
        </p:nvSpPr>
        <p:spPr bwMode="auto">
          <a:xfrm>
            <a:off x="458788" y="4471988"/>
            <a:ext cx="804862"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rPr>
              <a:t>His 234</a:t>
            </a:r>
          </a:p>
        </p:txBody>
      </p:sp>
      <p:sp>
        <p:nvSpPr>
          <p:cNvPr id="52" name="Text Box 12"/>
          <p:cNvSpPr txBox="1">
            <a:spLocks noChangeArrowheads="1"/>
          </p:cNvSpPr>
          <p:nvPr/>
        </p:nvSpPr>
        <p:spPr bwMode="auto">
          <a:xfrm>
            <a:off x="225425" y="2244725"/>
            <a:ext cx="950913"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rPr>
              <a:t>Tyr 233</a:t>
            </a:r>
          </a:p>
        </p:txBody>
      </p:sp>
      <p:sp>
        <p:nvSpPr>
          <p:cNvPr id="53" name="Text Box 13"/>
          <p:cNvSpPr txBox="1">
            <a:spLocks noChangeArrowheads="1"/>
          </p:cNvSpPr>
          <p:nvPr/>
        </p:nvSpPr>
        <p:spPr bwMode="auto">
          <a:xfrm>
            <a:off x="1098550" y="1308100"/>
            <a:ext cx="101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Asn 395 </a:t>
            </a:r>
          </a:p>
        </p:txBody>
      </p:sp>
      <p:sp>
        <p:nvSpPr>
          <p:cNvPr id="54" name="Text Box 14"/>
          <p:cNvSpPr txBox="1">
            <a:spLocks noChangeArrowheads="1"/>
          </p:cNvSpPr>
          <p:nvPr/>
        </p:nvSpPr>
        <p:spPr bwMode="auto">
          <a:xfrm>
            <a:off x="2495550" y="1155700"/>
            <a:ext cx="963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Thr 407 </a:t>
            </a:r>
          </a:p>
        </p:txBody>
      </p:sp>
      <p:sp>
        <p:nvSpPr>
          <p:cNvPr id="55" name="Text Box 15"/>
          <p:cNvSpPr txBox="1">
            <a:spLocks noChangeArrowheads="1"/>
          </p:cNvSpPr>
          <p:nvPr/>
        </p:nvSpPr>
        <p:spPr bwMode="auto">
          <a:xfrm>
            <a:off x="1030288" y="5608638"/>
            <a:ext cx="2678112"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333399"/>
                </a:solidFill>
                <a:effectLst>
                  <a:outerShdw blurRad="38100" dist="38100" dir="2700000" algn="tl">
                    <a:srgbClr val="C0C0C0"/>
                  </a:outerShdw>
                </a:effectLst>
                <a:latin typeface="Arial" charset="0"/>
                <a:ea typeface="굴림" panose="020B0600000101010101" pitchFamily="50" charset="-127"/>
              </a:rPr>
              <a:t>cAMP &amp; PDE4 binding model </a:t>
            </a:r>
          </a:p>
        </p:txBody>
      </p:sp>
      <p:graphicFrame>
        <p:nvGraphicFramePr>
          <p:cNvPr id="56" name="Object 16"/>
          <p:cNvGraphicFramePr>
            <a:graphicFrameLocks noChangeAspect="1"/>
          </p:cNvGraphicFramePr>
          <p:nvPr/>
        </p:nvGraphicFramePr>
        <p:xfrm>
          <a:off x="4824413" y="1419225"/>
          <a:ext cx="3600450" cy="3624263"/>
        </p:xfrm>
        <a:graphic>
          <a:graphicData uri="http://schemas.openxmlformats.org/presentationml/2006/ole">
            <mc:AlternateContent xmlns:mc="http://schemas.openxmlformats.org/markup-compatibility/2006">
              <mc:Choice xmlns:v="urn:schemas-microsoft-com:vml" Requires="v">
                <p:oleObj spid="_x0000_s14361" name="ISIS/Draw Sketch" r:id="rId5" imgW="2904840" imgH="2923920" progId="">
                  <p:embed/>
                </p:oleObj>
              </mc:Choice>
              <mc:Fallback>
                <p:oleObj name="ISIS/Draw Sketch" r:id="rId5" imgW="2904840" imgH="2923920" progId="">
                  <p:embed/>
                  <p:pic>
                    <p:nvPicPr>
                      <p:cNvPr id="56"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413" y="1419225"/>
                        <a:ext cx="360045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Line 17"/>
          <p:cNvSpPr>
            <a:spLocks noChangeShapeType="1"/>
          </p:cNvSpPr>
          <p:nvPr/>
        </p:nvSpPr>
        <p:spPr bwMode="auto">
          <a:xfrm flipH="1">
            <a:off x="7132638" y="2355850"/>
            <a:ext cx="447675" cy="23813"/>
          </a:xfrm>
          <a:prstGeom prst="line">
            <a:avLst/>
          </a:prstGeom>
          <a:noFill/>
          <a:ln w="57150" cap="rnd">
            <a:solidFill>
              <a:srgbClr val="FF0000"/>
            </a:solidFill>
            <a:prstDash val="sysDot"/>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kumimoji="1" lang="ko-KR" altLang="en-US" sz="1600">
              <a:solidFill>
                <a:srgbClr val="000000"/>
              </a:solidFill>
              <a:latin typeface="Arial" panose="020B0604020202020204" pitchFamily="34" charset="0"/>
              <a:ea typeface="굴림" panose="020B0600000101010101" pitchFamily="50" charset="-127"/>
            </a:endParaRPr>
          </a:p>
        </p:txBody>
      </p:sp>
      <p:sp>
        <p:nvSpPr>
          <p:cNvPr id="58" name="Line 18"/>
          <p:cNvSpPr>
            <a:spLocks noChangeShapeType="1"/>
          </p:cNvSpPr>
          <p:nvPr/>
        </p:nvSpPr>
        <p:spPr bwMode="auto">
          <a:xfrm flipH="1">
            <a:off x="7473950" y="2727325"/>
            <a:ext cx="474663" cy="23813"/>
          </a:xfrm>
          <a:prstGeom prst="line">
            <a:avLst/>
          </a:prstGeom>
          <a:noFill/>
          <a:ln w="57150" cap="rnd">
            <a:solidFill>
              <a:srgbClr val="FF0000"/>
            </a:solidFill>
            <a:prstDash val="sysDot"/>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kumimoji="1" lang="ko-KR" altLang="en-US" sz="1600">
              <a:solidFill>
                <a:srgbClr val="000000"/>
              </a:solidFill>
              <a:latin typeface="Arial" panose="020B0604020202020204" pitchFamily="34" charset="0"/>
              <a:ea typeface="굴림" panose="020B0600000101010101" pitchFamily="50" charset="-127"/>
            </a:endParaRPr>
          </a:p>
        </p:txBody>
      </p:sp>
      <p:sp>
        <p:nvSpPr>
          <p:cNvPr id="59" name="Line 19"/>
          <p:cNvSpPr>
            <a:spLocks noChangeShapeType="1"/>
          </p:cNvSpPr>
          <p:nvPr/>
        </p:nvSpPr>
        <p:spPr bwMode="auto">
          <a:xfrm flipH="1" flipV="1">
            <a:off x="5675313" y="4033838"/>
            <a:ext cx="381000" cy="7620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60" name="Text Box 20"/>
          <p:cNvSpPr txBox="1">
            <a:spLocks noChangeArrowheads="1"/>
          </p:cNvSpPr>
          <p:nvPr/>
        </p:nvSpPr>
        <p:spPr bwMode="auto">
          <a:xfrm>
            <a:off x="5184775" y="5608638"/>
            <a:ext cx="2638425"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333399"/>
                </a:solidFill>
                <a:effectLst>
                  <a:outerShdw blurRad="38100" dist="38100" dir="2700000" algn="tl">
                    <a:srgbClr val="C0C0C0"/>
                  </a:outerShdw>
                </a:effectLst>
                <a:latin typeface="Arial" charset="0"/>
                <a:ea typeface="굴림" panose="020B0600000101010101" pitchFamily="50" charset="-127"/>
              </a:rPr>
              <a:t>cGMP &amp; PDE5 binding model</a:t>
            </a:r>
          </a:p>
        </p:txBody>
      </p:sp>
      <p:sp>
        <p:nvSpPr>
          <p:cNvPr id="61" name="Text Box 21"/>
          <p:cNvSpPr txBox="1">
            <a:spLocks noChangeArrowheads="1"/>
          </p:cNvSpPr>
          <p:nvPr/>
        </p:nvSpPr>
        <p:spPr bwMode="auto">
          <a:xfrm>
            <a:off x="8153400" y="2709863"/>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6699FF"/>
                </a:solidFill>
                <a:effectLst/>
                <a:uLnTx/>
                <a:uFillTx/>
                <a:latin typeface="Arial" panose="020B0604020202020204" pitchFamily="34" charset="0"/>
                <a:ea typeface="굴림" panose="020B0600000101010101" pitchFamily="50" charset="-127"/>
              </a:rPr>
              <a:t>Gln 214</a:t>
            </a:r>
          </a:p>
        </p:txBody>
      </p:sp>
      <p:sp>
        <p:nvSpPr>
          <p:cNvPr id="62" name="Text Box 22"/>
          <p:cNvSpPr txBox="1">
            <a:spLocks noChangeArrowheads="1"/>
          </p:cNvSpPr>
          <p:nvPr/>
        </p:nvSpPr>
        <p:spPr bwMode="auto">
          <a:xfrm>
            <a:off x="8012113" y="1411288"/>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Gln 172 </a:t>
            </a:r>
          </a:p>
        </p:txBody>
      </p:sp>
      <p:sp>
        <p:nvSpPr>
          <p:cNvPr id="63" name="Text Box 23"/>
          <p:cNvSpPr txBox="1">
            <a:spLocks noChangeArrowheads="1"/>
          </p:cNvSpPr>
          <p:nvPr/>
        </p:nvSpPr>
        <p:spPr bwMode="auto">
          <a:xfrm>
            <a:off x="5668963" y="1470025"/>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Ala 164</a:t>
            </a:r>
          </a:p>
        </p:txBody>
      </p:sp>
      <p:sp>
        <p:nvSpPr>
          <p:cNvPr id="64" name="Text Box 24"/>
          <p:cNvSpPr txBox="1">
            <a:spLocks noChangeArrowheads="1"/>
          </p:cNvSpPr>
          <p:nvPr/>
        </p:nvSpPr>
        <p:spPr bwMode="auto">
          <a:xfrm>
            <a:off x="6754813" y="1165225"/>
            <a:ext cx="1009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a:ln>
                  <a:noFill/>
                </a:ln>
                <a:solidFill>
                  <a:srgbClr val="FF0000"/>
                </a:solidFill>
                <a:effectLst/>
                <a:uLnTx/>
                <a:uFillTx/>
                <a:latin typeface="Arial" panose="020B0604020202020204" pitchFamily="34" charset="0"/>
                <a:ea typeface="굴림" panose="020B0600000101010101" pitchFamily="50" charset="-127"/>
              </a:rPr>
              <a:t>Ala 176  </a:t>
            </a:r>
          </a:p>
        </p:txBody>
      </p:sp>
      <p:sp>
        <p:nvSpPr>
          <p:cNvPr id="65" name="Text Box 25"/>
          <p:cNvSpPr txBox="1">
            <a:spLocks noChangeArrowheads="1"/>
          </p:cNvSpPr>
          <p:nvPr/>
        </p:nvSpPr>
        <p:spPr bwMode="auto">
          <a:xfrm>
            <a:off x="4972050" y="2168525"/>
            <a:ext cx="608013"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rPr>
              <a:t>Tyr 9</a:t>
            </a:r>
          </a:p>
        </p:txBody>
      </p:sp>
      <p:sp>
        <p:nvSpPr>
          <p:cNvPr id="66" name="Text Box 26"/>
          <p:cNvSpPr txBox="1">
            <a:spLocks noChangeArrowheads="1"/>
          </p:cNvSpPr>
          <p:nvPr/>
        </p:nvSpPr>
        <p:spPr bwMode="auto">
          <a:xfrm>
            <a:off x="4878388" y="4459288"/>
            <a:ext cx="7556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rPr>
              <a:t>His 10 </a:t>
            </a:r>
          </a:p>
        </p:txBody>
      </p:sp>
      <p:sp>
        <p:nvSpPr>
          <p:cNvPr id="67" name="Oval 27"/>
          <p:cNvSpPr>
            <a:spLocks noChangeArrowheads="1"/>
          </p:cNvSpPr>
          <p:nvPr/>
        </p:nvSpPr>
        <p:spPr bwMode="auto">
          <a:xfrm>
            <a:off x="1852613" y="4905375"/>
            <a:ext cx="152400" cy="152400"/>
          </a:xfrm>
          <a:prstGeom prst="ellipse">
            <a:avLst/>
          </a:prstGeom>
          <a:solidFill>
            <a:srgbClr val="FF0066"/>
          </a:solidFill>
          <a:ln w="9525">
            <a:solidFill>
              <a:srgbClr val="FF0066"/>
            </a:solidFill>
            <a:round/>
            <a:headEnd/>
            <a:tailEnd/>
          </a:ln>
        </p:spPr>
        <p:txBody>
          <a:bodyPr wrap="none" anchor="ct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68" name="Oval 28"/>
          <p:cNvSpPr>
            <a:spLocks noChangeArrowheads="1"/>
          </p:cNvSpPr>
          <p:nvPr/>
        </p:nvSpPr>
        <p:spPr bwMode="auto">
          <a:xfrm>
            <a:off x="1395413" y="4371975"/>
            <a:ext cx="152400" cy="152400"/>
          </a:xfrm>
          <a:prstGeom prst="ellipse">
            <a:avLst/>
          </a:prstGeom>
          <a:solidFill>
            <a:srgbClr val="FF0066"/>
          </a:solidFill>
          <a:ln w="9525">
            <a:solidFill>
              <a:srgbClr val="FF0066"/>
            </a:solidFill>
            <a:round/>
            <a:headEnd/>
            <a:tailEnd/>
          </a:ln>
        </p:spPr>
        <p:txBody>
          <a:bodyPr wrap="none" anchor="ct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69" name="Oval 29"/>
          <p:cNvSpPr>
            <a:spLocks noChangeArrowheads="1"/>
          </p:cNvSpPr>
          <p:nvPr/>
        </p:nvSpPr>
        <p:spPr bwMode="auto">
          <a:xfrm>
            <a:off x="6056313" y="4838700"/>
            <a:ext cx="152400" cy="152400"/>
          </a:xfrm>
          <a:prstGeom prst="ellipse">
            <a:avLst/>
          </a:prstGeom>
          <a:solidFill>
            <a:srgbClr val="FF0066"/>
          </a:solidFill>
          <a:ln w="9525">
            <a:solidFill>
              <a:srgbClr val="FF0066"/>
            </a:solidFill>
            <a:round/>
            <a:headEnd/>
            <a:tailEnd/>
          </a:ln>
        </p:spPr>
        <p:txBody>
          <a:bodyPr wrap="none" anchor="ct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70" name="Oval 30"/>
          <p:cNvSpPr>
            <a:spLocks noChangeArrowheads="1"/>
          </p:cNvSpPr>
          <p:nvPr/>
        </p:nvSpPr>
        <p:spPr bwMode="auto">
          <a:xfrm>
            <a:off x="5656263" y="4305300"/>
            <a:ext cx="152400" cy="152400"/>
          </a:xfrm>
          <a:prstGeom prst="ellipse">
            <a:avLst/>
          </a:prstGeom>
          <a:solidFill>
            <a:srgbClr val="FF0066"/>
          </a:solidFill>
          <a:ln w="9525">
            <a:solidFill>
              <a:srgbClr val="FF0066"/>
            </a:solidFill>
            <a:round/>
            <a:headEnd/>
            <a:tailEnd/>
          </a:ln>
        </p:spPr>
        <p:txBody>
          <a:bodyPr wrap="none" anchor="ct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71" name="Text Box 31"/>
          <p:cNvSpPr txBox="1">
            <a:spLocks noChangeArrowheads="1"/>
          </p:cNvSpPr>
          <p:nvPr/>
        </p:nvSpPr>
        <p:spPr bwMode="auto">
          <a:xfrm>
            <a:off x="1568450" y="5068888"/>
            <a:ext cx="569913"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FF3300"/>
                </a:solidFill>
                <a:effectLst>
                  <a:outerShdw blurRad="38100" dist="38100" dir="2700000" algn="tl">
                    <a:srgbClr val="C0C0C0"/>
                  </a:outerShdw>
                </a:effectLst>
                <a:latin typeface="Arial" charset="0"/>
                <a:ea typeface="굴림" panose="020B0600000101010101" pitchFamily="50" charset="-127"/>
              </a:rPr>
              <a:t>Mg</a:t>
            </a:r>
            <a:r>
              <a:rPr kumimoji="1" lang="en-US" altLang="ko-KR" sz="1400" b="1" baseline="30000">
                <a:solidFill>
                  <a:srgbClr val="FF3300"/>
                </a:solidFill>
                <a:effectLst>
                  <a:outerShdw blurRad="38100" dist="38100" dir="2700000" algn="tl">
                    <a:srgbClr val="C0C0C0"/>
                  </a:outerShdw>
                </a:effectLst>
                <a:latin typeface="Arial" charset="0"/>
                <a:ea typeface="굴림" panose="020B0600000101010101" pitchFamily="50" charset="-127"/>
              </a:rPr>
              <a:t>2+</a:t>
            </a:r>
          </a:p>
        </p:txBody>
      </p:sp>
      <p:sp>
        <p:nvSpPr>
          <p:cNvPr id="72" name="Text Box 32"/>
          <p:cNvSpPr txBox="1">
            <a:spLocks noChangeArrowheads="1"/>
          </p:cNvSpPr>
          <p:nvPr/>
        </p:nvSpPr>
        <p:spPr bwMode="auto">
          <a:xfrm>
            <a:off x="1279525" y="4535488"/>
            <a:ext cx="530225"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FF3300"/>
                </a:solidFill>
                <a:effectLst>
                  <a:outerShdw blurRad="38100" dist="38100" dir="2700000" algn="tl">
                    <a:srgbClr val="C0C0C0"/>
                  </a:outerShdw>
                </a:effectLst>
                <a:latin typeface="Arial" charset="0"/>
                <a:ea typeface="굴림" panose="020B0600000101010101" pitchFamily="50" charset="-127"/>
              </a:rPr>
              <a:t>Zn</a:t>
            </a:r>
            <a:r>
              <a:rPr kumimoji="1" lang="en-US" altLang="ko-KR" sz="1400" b="1" baseline="30000">
                <a:solidFill>
                  <a:srgbClr val="FF3300"/>
                </a:solidFill>
                <a:effectLst>
                  <a:outerShdw blurRad="38100" dist="38100" dir="2700000" algn="tl">
                    <a:srgbClr val="C0C0C0"/>
                  </a:outerShdw>
                </a:effectLst>
                <a:latin typeface="Arial" charset="0"/>
                <a:ea typeface="굴림" panose="020B0600000101010101" pitchFamily="50" charset="-127"/>
              </a:rPr>
              <a:t>2+</a:t>
            </a:r>
          </a:p>
        </p:txBody>
      </p:sp>
      <p:sp>
        <p:nvSpPr>
          <p:cNvPr id="73" name="Text Box 33"/>
          <p:cNvSpPr txBox="1">
            <a:spLocks noChangeArrowheads="1"/>
          </p:cNvSpPr>
          <p:nvPr/>
        </p:nvSpPr>
        <p:spPr bwMode="auto">
          <a:xfrm>
            <a:off x="5775325" y="5002213"/>
            <a:ext cx="569913"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FF3300"/>
                </a:solidFill>
                <a:effectLst>
                  <a:outerShdw blurRad="38100" dist="38100" dir="2700000" algn="tl">
                    <a:srgbClr val="C0C0C0"/>
                  </a:outerShdw>
                </a:effectLst>
                <a:latin typeface="Arial" charset="0"/>
                <a:ea typeface="굴림" panose="020B0600000101010101" pitchFamily="50" charset="-127"/>
              </a:rPr>
              <a:t>Mg</a:t>
            </a:r>
            <a:r>
              <a:rPr kumimoji="1" lang="en-US" altLang="ko-KR" sz="1400" b="1" baseline="30000">
                <a:solidFill>
                  <a:srgbClr val="FF3300"/>
                </a:solidFill>
                <a:effectLst>
                  <a:outerShdw blurRad="38100" dist="38100" dir="2700000" algn="tl">
                    <a:srgbClr val="C0C0C0"/>
                  </a:outerShdw>
                </a:effectLst>
                <a:latin typeface="Arial" charset="0"/>
                <a:ea typeface="굴림" panose="020B0600000101010101" pitchFamily="50" charset="-127"/>
              </a:rPr>
              <a:t>2+</a:t>
            </a:r>
          </a:p>
        </p:txBody>
      </p:sp>
      <p:sp>
        <p:nvSpPr>
          <p:cNvPr id="74" name="Text Box 34"/>
          <p:cNvSpPr txBox="1">
            <a:spLocks noChangeArrowheads="1"/>
          </p:cNvSpPr>
          <p:nvPr/>
        </p:nvSpPr>
        <p:spPr bwMode="auto">
          <a:xfrm>
            <a:off x="5543550" y="4468813"/>
            <a:ext cx="530225" cy="304800"/>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en-US" altLang="ko-KR" sz="1400" b="1">
                <a:solidFill>
                  <a:srgbClr val="FF3300"/>
                </a:solidFill>
                <a:effectLst>
                  <a:outerShdw blurRad="38100" dist="38100" dir="2700000" algn="tl">
                    <a:srgbClr val="C0C0C0"/>
                  </a:outerShdw>
                </a:effectLst>
                <a:latin typeface="Arial" charset="0"/>
                <a:ea typeface="굴림" panose="020B0600000101010101" pitchFamily="50" charset="-127"/>
              </a:rPr>
              <a:t>Zn</a:t>
            </a:r>
            <a:r>
              <a:rPr kumimoji="1" lang="en-US" altLang="ko-KR" sz="1400" b="1" baseline="30000">
                <a:solidFill>
                  <a:srgbClr val="FF3300"/>
                </a:solidFill>
                <a:effectLst>
                  <a:outerShdw blurRad="38100" dist="38100" dir="2700000" algn="tl">
                    <a:srgbClr val="C0C0C0"/>
                  </a:outerShdw>
                </a:effectLst>
                <a:latin typeface="Arial" charset="0"/>
                <a:ea typeface="굴림" panose="020B0600000101010101" pitchFamily="50" charset="-127"/>
              </a:rPr>
              <a:t>2+</a:t>
            </a:r>
          </a:p>
        </p:txBody>
      </p:sp>
      <p:sp>
        <p:nvSpPr>
          <p:cNvPr id="75" name="Line 35"/>
          <p:cNvSpPr>
            <a:spLocks noChangeShapeType="1"/>
          </p:cNvSpPr>
          <p:nvPr/>
        </p:nvSpPr>
        <p:spPr bwMode="auto">
          <a:xfrm flipH="1">
            <a:off x="2005013" y="4676775"/>
            <a:ext cx="76200" cy="22860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76" name="Line 36"/>
          <p:cNvSpPr>
            <a:spLocks noChangeShapeType="1"/>
          </p:cNvSpPr>
          <p:nvPr/>
        </p:nvSpPr>
        <p:spPr bwMode="auto">
          <a:xfrm flipH="1">
            <a:off x="1624013" y="4371975"/>
            <a:ext cx="152400" cy="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77" name="Line 37"/>
          <p:cNvSpPr>
            <a:spLocks noChangeShapeType="1"/>
          </p:cNvSpPr>
          <p:nvPr/>
        </p:nvSpPr>
        <p:spPr bwMode="auto">
          <a:xfrm flipH="1">
            <a:off x="6256338" y="4686300"/>
            <a:ext cx="28575" cy="166688"/>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grpSp>
        <p:nvGrpSpPr>
          <p:cNvPr id="78" name="Group 38"/>
          <p:cNvGrpSpPr>
            <a:grpSpLocks/>
          </p:cNvGrpSpPr>
          <p:nvPr/>
        </p:nvGrpSpPr>
        <p:grpSpPr bwMode="auto">
          <a:xfrm>
            <a:off x="6970713" y="4759325"/>
            <a:ext cx="1905000" cy="685800"/>
            <a:chOff x="4416" y="3104"/>
            <a:chExt cx="1200" cy="432"/>
          </a:xfrm>
        </p:grpSpPr>
        <p:sp>
          <p:nvSpPr>
            <p:cNvPr id="79" name="Rectangle 39"/>
            <p:cNvSpPr>
              <a:spLocks noChangeArrowheads="1"/>
            </p:cNvSpPr>
            <p:nvPr/>
          </p:nvSpPr>
          <p:spPr bwMode="auto">
            <a:xfrm>
              <a:off x="4416" y="3104"/>
              <a:ext cx="120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nchor="ctr">
              <a:spAutoFit/>
            </a:bodyPr>
            <a:lstStyle>
              <a:lvl1pPr eaLnBrk="0" hangingPunct="0">
                <a:defRPr kumimoji="1" sz="1600">
                  <a:solidFill>
                    <a:schemeClr val="tx1"/>
                  </a:solidFill>
                  <a:latin typeface="Arial" panose="020B0604020202020204" pitchFamily="34" charset="0"/>
                  <a:ea typeface="굴림" panose="020B0600000101010101" pitchFamily="50" charset="-127"/>
                </a:defRPr>
              </a:lvl1pPr>
              <a:lvl2pPr marL="742950" indent="-285750" eaLnBrk="0" hangingPunct="0">
                <a:defRPr kumimoji="1" sz="1600">
                  <a:solidFill>
                    <a:schemeClr val="tx1"/>
                  </a:solidFill>
                  <a:latin typeface="Arial" panose="020B0604020202020204" pitchFamily="34" charset="0"/>
                  <a:ea typeface="굴림" panose="020B0600000101010101" pitchFamily="50" charset="-127"/>
                </a:defRPr>
              </a:lvl2pPr>
              <a:lvl3pPr marL="1143000" indent="-228600" eaLnBrk="0" hangingPunct="0">
                <a:defRPr kumimoji="1" sz="1600">
                  <a:solidFill>
                    <a:schemeClr val="tx1"/>
                  </a:solidFill>
                  <a:latin typeface="Arial" panose="020B0604020202020204" pitchFamily="34" charset="0"/>
                  <a:ea typeface="굴림" panose="020B0600000101010101" pitchFamily="50" charset="-127"/>
                </a:defRPr>
              </a:lvl3pPr>
              <a:lvl4pPr marL="1600200" indent="-228600" eaLnBrk="0" hangingPunct="0">
                <a:defRPr kumimoji="1" sz="1600">
                  <a:solidFill>
                    <a:schemeClr val="tx1"/>
                  </a:solidFill>
                  <a:latin typeface="Arial" panose="020B0604020202020204" pitchFamily="34" charset="0"/>
                  <a:ea typeface="굴림" panose="020B0600000101010101" pitchFamily="50" charset="-127"/>
                </a:defRPr>
              </a:lvl4pPr>
              <a:lvl5pPr marL="2057400" indent="-228600" eaLnBrk="0" hangingPunct="0">
                <a:defRPr kumimoji="1" sz="16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굴림" panose="020B0600000101010101" pitchFamily="50"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80" name="Line 40"/>
            <p:cNvSpPr>
              <a:spLocks noChangeShapeType="1"/>
            </p:cNvSpPr>
            <p:nvPr/>
          </p:nvSpPr>
          <p:spPr bwMode="auto">
            <a:xfrm flipH="1" flipV="1">
              <a:off x="4512" y="3216"/>
              <a:ext cx="288" cy="0"/>
            </a:xfrm>
            <a:prstGeom prst="line">
              <a:avLst/>
            </a:prstGeom>
            <a:noFill/>
            <a:ln w="57150" cap="rnd">
              <a:solidFill>
                <a:srgbClr val="FF000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81" name="Line 41"/>
            <p:cNvSpPr>
              <a:spLocks noChangeShapeType="1"/>
            </p:cNvSpPr>
            <p:nvPr/>
          </p:nvSpPr>
          <p:spPr bwMode="auto">
            <a:xfrm flipH="1">
              <a:off x="4512" y="3408"/>
              <a:ext cx="288" cy="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82" name="Text Box 42"/>
            <p:cNvSpPr txBox="1">
              <a:spLocks noChangeArrowheads="1"/>
            </p:cNvSpPr>
            <p:nvPr/>
          </p:nvSpPr>
          <p:spPr bwMode="auto">
            <a:xfrm>
              <a:off x="4753" y="3120"/>
              <a:ext cx="824" cy="192"/>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FF0000"/>
                  </a:solidFill>
                  <a:effectLst>
                    <a:outerShdw blurRad="38100" dist="38100" dir="2700000" algn="tl">
                      <a:srgbClr val="C0C0C0"/>
                    </a:outerShdw>
                  </a:effectLst>
                  <a:uLnTx/>
                  <a:uFillTx/>
                  <a:latin typeface="굴림" pitchFamily="50" charset="-127"/>
                  <a:ea typeface="굴림" panose="020B0600000101010101" pitchFamily="50" charset="-127"/>
                </a:rPr>
                <a:t> : 2.5~3.0 Å </a:t>
              </a:r>
            </a:p>
          </p:txBody>
        </p:sp>
        <p:sp>
          <p:nvSpPr>
            <p:cNvPr id="83" name="Text Box 43"/>
            <p:cNvSpPr txBox="1">
              <a:spLocks noChangeArrowheads="1"/>
            </p:cNvSpPr>
            <p:nvPr/>
          </p:nvSpPr>
          <p:spPr bwMode="auto">
            <a:xfrm>
              <a:off x="4752" y="3312"/>
              <a:ext cx="824" cy="192"/>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a:ln>
                    <a:noFill/>
                  </a:ln>
                  <a:solidFill>
                    <a:srgbClr val="808080"/>
                  </a:solidFill>
                  <a:effectLst>
                    <a:outerShdw blurRad="38100" dist="38100" dir="2700000" algn="tl">
                      <a:srgbClr val="C0C0C0"/>
                    </a:outerShdw>
                  </a:effectLst>
                  <a:uLnTx/>
                  <a:uFillTx/>
                  <a:latin typeface="굴림" pitchFamily="50" charset="-127"/>
                  <a:ea typeface="굴림" panose="020B0600000101010101" pitchFamily="50" charset="-127"/>
                </a:rPr>
                <a:t> : 3.0~4.0 Å </a:t>
              </a:r>
            </a:p>
          </p:txBody>
        </p:sp>
      </p:grpSp>
      <p:sp>
        <p:nvSpPr>
          <p:cNvPr id="84" name="Line 44"/>
          <p:cNvSpPr>
            <a:spLocks noChangeShapeType="1"/>
          </p:cNvSpPr>
          <p:nvPr/>
        </p:nvSpPr>
        <p:spPr bwMode="auto">
          <a:xfrm flipH="1" flipV="1">
            <a:off x="2195513" y="2212975"/>
            <a:ext cx="414337" cy="296863"/>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85" name="Line 45"/>
          <p:cNvSpPr>
            <a:spLocks noChangeShapeType="1"/>
          </p:cNvSpPr>
          <p:nvPr/>
        </p:nvSpPr>
        <p:spPr bwMode="auto">
          <a:xfrm flipH="1">
            <a:off x="2749550" y="2062163"/>
            <a:ext cx="98425" cy="476250"/>
          </a:xfrm>
          <a:prstGeom prst="line">
            <a:avLst/>
          </a:prstGeom>
          <a:noFill/>
          <a:ln w="57150" cap="rnd">
            <a:solidFill>
              <a:srgbClr val="808080"/>
            </a:solidFill>
            <a:prstDash val="sysDot"/>
            <a:round/>
            <a:headEnd/>
            <a:tailEn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600" b="0" i="0" u="none" strike="noStrike" kern="0" cap="none" spc="0" normalizeH="0" baseline="0" noProof="0">
              <a:ln>
                <a:noFill/>
              </a:ln>
              <a:solidFill>
                <a:srgbClr val="000000"/>
              </a:solidFill>
              <a:effectLst/>
              <a:uLnTx/>
              <a:uFillTx/>
              <a:latin typeface="Arial" panose="020B0604020202020204" pitchFamily="34" charset="0"/>
              <a:ea typeface="굴림" panose="020B0600000101010101" pitchFamily="50" charset="-127"/>
            </a:endParaRPr>
          </a:p>
        </p:txBody>
      </p:sp>
      <p:sp>
        <p:nvSpPr>
          <p:cNvPr id="86" name="TextBox 85"/>
          <p:cNvSpPr txBox="1"/>
          <p:nvPr/>
        </p:nvSpPr>
        <p:spPr>
          <a:xfrm>
            <a:off x="130825" y="169972"/>
            <a:ext cx="3937296" cy="400110"/>
          </a:xfrm>
          <a:prstGeom prst="rect">
            <a:avLst/>
          </a:prstGeom>
          <a:noFill/>
        </p:spPr>
        <p:txBody>
          <a:bodyPr wrap="none" rtlCol="0" anchor="ctr" anchorCtr="0">
            <a:spAutoFit/>
          </a:bodyPr>
          <a:lstStyle/>
          <a:p>
            <a:r>
              <a:rPr lang="en-US" altLang="ko-KR" sz="2000" b="1" dirty="0">
                <a:solidFill>
                  <a:schemeClr val="bg1"/>
                </a:solidFill>
              </a:rPr>
              <a:t>2</a:t>
            </a:r>
            <a:r>
              <a:rPr lang="ko-KR" altLang="en-US" sz="2000" b="1" dirty="0">
                <a:solidFill>
                  <a:schemeClr val="bg1"/>
                </a:solidFill>
              </a:rPr>
              <a:t>차원의 </a:t>
            </a:r>
            <a:r>
              <a:rPr lang="ko-KR" altLang="en-US" sz="2000" b="1" dirty="0" err="1">
                <a:solidFill>
                  <a:schemeClr val="bg1"/>
                </a:solidFill>
              </a:rPr>
              <a:t>저분자</a:t>
            </a:r>
            <a:r>
              <a:rPr lang="ko-KR" altLang="en-US" sz="2000" b="1" dirty="0">
                <a:solidFill>
                  <a:schemeClr val="bg1"/>
                </a:solidFill>
              </a:rPr>
              <a:t> 단백질 상호작용</a:t>
            </a:r>
          </a:p>
        </p:txBody>
      </p:sp>
    </p:spTree>
    <p:extLst>
      <p:ext uri="{BB962C8B-B14F-4D97-AF65-F5344CB8AC3E}">
        <p14:creationId xmlns:p14="http://schemas.microsoft.com/office/powerpoint/2010/main" val="1073806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nvSpPr>
        <p:spPr bwMode="auto">
          <a:xfrm>
            <a:off x="304800" y="5262872"/>
            <a:ext cx="8534400" cy="86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ko-KR" sz="1800" dirty="0"/>
              <a:t>Drug interaction : identify the “</a:t>
            </a:r>
            <a:r>
              <a:rPr lang="en-US" altLang="ko-KR" sz="1800" b="1" dirty="0">
                <a:solidFill>
                  <a:srgbClr val="0070C0"/>
                </a:solidFill>
              </a:rPr>
              <a:t>Pharmacophore</a:t>
            </a:r>
            <a:r>
              <a:rPr lang="en-US" altLang="ko-KR" sz="1800" dirty="0"/>
              <a:t>”</a:t>
            </a:r>
          </a:p>
          <a:p>
            <a:pPr eaLnBrk="1" hangingPunct="1"/>
            <a:r>
              <a:rPr lang="en-US" altLang="ko-KR" sz="1800" dirty="0"/>
              <a:t>Optimize structure to improve interactions with target</a:t>
            </a:r>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8030" y="1858634"/>
            <a:ext cx="4047941" cy="304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30825" y="169972"/>
            <a:ext cx="4163897" cy="400110"/>
          </a:xfrm>
          <a:prstGeom prst="rect">
            <a:avLst/>
          </a:prstGeom>
          <a:noFill/>
        </p:spPr>
        <p:txBody>
          <a:bodyPr wrap="none" rtlCol="0" anchor="ctr" anchorCtr="0">
            <a:spAutoFit/>
          </a:bodyPr>
          <a:lstStyle/>
          <a:p>
            <a:r>
              <a:rPr lang="en-US" altLang="ko-KR" sz="2000" b="1" dirty="0">
                <a:solidFill>
                  <a:schemeClr val="bg1"/>
                </a:solidFill>
              </a:rPr>
              <a:t>Key Feature of Drug Interaction </a:t>
            </a:r>
            <a:endParaRPr lang="ko-KR" altLang="en-US" sz="2000" b="1" dirty="0">
              <a:solidFill>
                <a:schemeClr val="bg1"/>
              </a:solidFill>
            </a:endParaRPr>
          </a:p>
        </p:txBody>
      </p:sp>
      <p:sp>
        <p:nvSpPr>
          <p:cNvPr id="5" name="직사각형 4"/>
          <p:cNvSpPr/>
          <p:nvPr/>
        </p:nvSpPr>
        <p:spPr>
          <a:xfrm>
            <a:off x="304800" y="1007440"/>
            <a:ext cx="8263644" cy="369332"/>
          </a:xfrm>
          <a:prstGeom prst="rect">
            <a:avLst/>
          </a:prstGeom>
        </p:spPr>
        <p:txBody>
          <a:bodyPr wrap="square">
            <a:spAutoFit/>
          </a:bodyPr>
          <a:lstStyle/>
          <a:p>
            <a:r>
              <a:rPr lang="en-US" altLang="ko-KR" b="1" dirty="0">
                <a:solidFill>
                  <a:srgbClr val="0070C0"/>
                </a:solidFill>
              </a:rPr>
              <a:t>Pharmacophore</a:t>
            </a:r>
            <a:r>
              <a:rPr lang="en-US" altLang="ko-KR" dirty="0"/>
              <a:t> : the structural features directly responsible for activity</a:t>
            </a:r>
            <a:endParaRPr lang="ko-KR" altLang="en-US" dirty="0"/>
          </a:p>
        </p:txBody>
      </p:sp>
    </p:spTree>
    <p:extLst>
      <p:ext uri="{BB962C8B-B14F-4D97-AF65-F5344CB8AC3E}">
        <p14:creationId xmlns:p14="http://schemas.microsoft.com/office/powerpoint/2010/main" val="281665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8004" y="2037169"/>
            <a:ext cx="3702828" cy="31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30825" y="169972"/>
            <a:ext cx="3937296" cy="400110"/>
          </a:xfrm>
          <a:prstGeom prst="rect">
            <a:avLst/>
          </a:prstGeom>
          <a:noFill/>
        </p:spPr>
        <p:txBody>
          <a:bodyPr wrap="none" rtlCol="0" anchor="ctr" anchorCtr="0">
            <a:spAutoFit/>
          </a:bodyPr>
          <a:lstStyle/>
          <a:p>
            <a:r>
              <a:rPr lang="en-US" altLang="ko-KR" sz="2000" b="1" dirty="0">
                <a:solidFill>
                  <a:schemeClr val="bg1"/>
                </a:solidFill>
              </a:rPr>
              <a:t>3</a:t>
            </a:r>
            <a:r>
              <a:rPr lang="ko-KR" altLang="en-US" sz="2000" b="1" dirty="0">
                <a:solidFill>
                  <a:schemeClr val="bg1"/>
                </a:solidFill>
              </a:rPr>
              <a:t>차원의 </a:t>
            </a:r>
            <a:r>
              <a:rPr lang="ko-KR" altLang="en-US" sz="2000" b="1" dirty="0" err="1">
                <a:solidFill>
                  <a:schemeClr val="bg1"/>
                </a:solidFill>
              </a:rPr>
              <a:t>저분자</a:t>
            </a:r>
            <a:r>
              <a:rPr lang="ko-KR" altLang="en-US" sz="2000" b="1" dirty="0">
                <a:solidFill>
                  <a:schemeClr val="bg1"/>
                </a:solidFill>
              </a:rPr>
              <a:t> 단백질 상호작용</a:t>
            </a:r>
          </a:p>
        </p:txBody>
      </p:sp>
      <p:pic>
        <p:nvPicPr>
          <p:cNvPr id="8" name="_x261284136" descr="EMB0000074426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48" y="1274763"/>
            <a:ext cx="3627760" cy="465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643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_x261284136" descr="EMB0000074426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88" y="1196752"/>
            <a:ext cx="3708412" cy="475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p:cNvSpPr txBox="1">
            <a:spLocks noChangeArrowheads="1"/>
          </p:cNvSpPr>
          <p:nvPr/>
        </p:nvSpPr>
        <p:spPr bwMode="auto">
          <a:xfrm>
            <a:off x="287524" y="1214750"/>
            <a:ext cx="401436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Font typeface="Wingdings" panose="05000000000000000000" pitchFamily="2" charset="2"/>
              <a:buChar char="Ø"/>
            </a:pPr>
            <a:r>
              <a:rPr lang="en-US" altLang="ko-KR" sz="2000" b="1" dirty="0">
                <a:solidFill>
                  <a:srgbClr val="0070C0"/>
                </a:solidFill>
                <a:latin typeface="+mj-ea"/>
                <a:ea typeface="+mj-ea"/>
              </a:rPr>
              <a:t> Receptor Structure Unknown</a:t>
            </a:r>
          </a:p>
          <a:p>
            <a:pPr>
              <a:lnSpc>
                <a:spcPct val="150000"/>
              </a:lnSpc>
              <a:buFont typeface="Wingdings" panose="05000000000000000000" pitchFamily="2" charset="2"/>
              <a:buNone/>
            </a:pPr>
            <a:r>
              <a:rPr lang="en-US" altLang="ko-KR" sz="1400" b="1" dirty="0">
                <a:solidFill>
                  <a:schemeClr val="tx1">
                    <a:lumMod val="65000"/>
                    <a:lumOff val="35000"/>
                  </a:schemeClr>
                </a:solidFill>
                <a:latin typeface="+mj-ea"/>
                <a:ea typeface="+mj-ea"/>
              </a:rPr>
              <a:t>     ; Ligand Structure Unknown</a:t>
            </a:r>
          </a:p>
          <a:p>
            <a:pPr>
              <a:lnSpc>
                <a:spcPct val="150000"/>
              </a:lnSpc>
              <a:buFont typeface="Wingdings" panose="05000000000000000000" pitchFamily="2" charset="2"/>
              <a:buNone/>
            </a:pPr>
            <a:r>
              <a:rPr lang="en-US" altLang="ko-KR" sz="1400" b="1" dirty="0">
                <a:solidFill>
                  <a:schemeClr val="tx1">
                    <a:lumMod val="65000"/>
                    <a:lumOff val="35000"/>
                  </a:schemeClr>
                </a:solidFill>
                <a:latin typeface="+mj-ea"/>
                <a:ea typeface="+mj-ea"/>
              </a:rPr>
              <a:t>     ; Ligand Structure Known</a:t>
            </a:r>
          </a:p>
          <a:p>
            <a:pPr>
              <a:lnSpc>
                <a:spcPct val="150000"/>
              </a:lnSpc>
              <a:buFont typeface="Wingdings" panose="05000000000000000000" pitchFamily="2" charset="2"/>
              <a:buChar char="Ø"/>
            </a:pPr>
            <a:endParaRPr lang="en-US" altLang="ko-KR" sz="2000" b="1" dirty="0">
              <a:solidFill>
                <a:schemeClr val="tx1">
                  <a:lumMod val="50000"/>
                  <a:lumOff val="50000"/>
                </a:schemeClr>
              </a:solidFill>
              <a:latin typeface="+mj-ea"/>
              <a:ea typeface="+mj-ea"/>
            </a:endParaRPr>
          </a:p>
          <a:p>
            <a:pPr>
              <a:lnSpc>
                <a:spcPct val="150000"/>
              </a:lnSpc>
              <a:buFont typeface="Wingdings" panose="05000000000000000000" pitchFamily="2" charset="2"/>
              <a:buChar char="Ø"/>
            </a:pPr>
            <a:r>
              <a:rPr lang="en-US" altLang="ko-KR" sz="2000" b="1" dirty="0">
                <a:solidFill>
                  <a:srgbClr val="0070C0"/>
                </a:solidFill>
                <a:latin typeface="+mj-ea"/>
                <a:ea typeface="+mj-ea"/>
              </a:rPr>
              <a:t> Receptor Structure Known</a:t>
            </a:r>
          </a:p>
          <a:p>
            <a:pPr>
              <a:lnSpc>
                <a:spcPct val="150000"/>
              </a:lnSpc>
              <a:buFont typeface="Wingdings" panose="05000000000000000000" pitchFamily="2" charset="2"/>
              <a:buNone/>
            </a:pPr>
            <a:r>
              <a:rPr lang="en-US" altLang="ko-KR" sz="1400" b="1" dirty="0">
                <a:solidFill>
                  <a:schemeClr val="tx1">
                    <a:lumMod val="65000"/>
                    <a:lumOff val="35000"/>
                  </a:schemeClr>
                </a:solidFill>
                <a:latin typeface="+mj-ea"/>
                <a:ea typeface="+mj-ea"/>
              </a:rPr>
              <a:t>     ; Ligand Structure Unknown</a:t>
            </a:r>
          </a:p>
          <a:p>
            <a:pPr>
              <a:lnSpc>
                <a:spcPct val="150000"/>
              </a:lnSpc>
              <a:buFont typeface="Wingdings" panose="05000000000000000000" pitchFamily="2" charset="2"/>
              <a:buNone/>
            </a:pPr>
            <a:r>
              <a:rPr lang="en-US" altLang="ko-KR" sz="1400" b="1" dirty="0">
                <a:solidFill>
                  <a:schemeClr val="tx1">
                    <a:lumMod val="65000"/>
                    <a:lumOff val="35000"/>
                  </a:schemeClr>
                </a:solidFill>
                <a:latin typeface="+mj-ea"/>
                <a:ea typeface="+mj-ea"/>
              </a:rPr>
              <a:t>     ; Ligand Structure Known</a:t>
            </a:r>
          </a:p>
        </p:txBody>
      </p:sp>
      <p:sp>
        <p:nvSpPr>
          <p:cNvPr id="4" name="TextBox 3"/>
          <p:cNvSpPr txBox="1"/>
          <p:nvPr/>
        </p:nvSpPr>
        <p:spPr>
          <a:xfrm>
            <a:off x="130825" y="169972"/>
            <a:ext cx="4349139" cy="400110"/>
          </a:xfrm>
          <a:prstGeom prst="rect">
            <a:avLst/>
          </a:prstGeom>
          <a:noFill/>
        </p:spPr>
        <p:txBody>
          <a:bodyPr wrap="none" rtlCol="0" anchor="ctr" anchorCtr="0">
            <a:spAutoFit/>
          </a:bodyPr>
          <a:lstStyle/>
          <a:p>
            <a:r>
              <a:rPr lang="en-US" altLang="ko-KR" sz="2000" b="1" dirty="0">
                <a:solidFill>
                  <a:schemeClr val="bg1"/>
                </a:solidFill>
              </a:rPr>
              <a:t>Category of Rational Drug Design</a:t>
            </a:r>
            <a:endParaRPr lang="ko-KR" altLang="en-US" sz="2000" b="1" dirty="0">
              <a:solidFill>
                <a:schemeClr val="bg1"/>
              </a:solidFill>
            </a:endParaRPr>
          </a:p>
        </p:txBody>
      </p:sp>
      <p:sp>
        <p:nvSpPr>
          <p:cNvPr id="5" name="오른쪽 화살표 4"/>
          <p:cNvSpPr/>
          <p:nvPr/>
        </p:nvSpPr>
        <p:spPr>
          <a:xfrm>
            <a:off x="4211960" y="5049180"/>
            <a:ext cx="792088"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2943950" y="4977172"/>
            <a:ext cx="1159998" cy="369332"/>
          </a:xfrm>
          <a:prstGeom prst="rect">
            <a:avLst/>
          </a:prstGeom>
          <a:noFill/>
        </p:spPr>
        <p:txBody>
          <a:bodyPr wrap="none" rtlCol="0">
            <a:spAutoFit/>
          </a:bodyPr>
          <a:lstStyle/>
          <a:p>
            <a:r>
              <a:rPr lang="en-US" altLang="ko-KR" b="1" dirty="0"/>
              <a:t>Receptor</a:t>
            </a:r>
            <a:endParaRPr lang="ko-KR" altLang="en-US" b="1" dirty="0"/>
          </a:p>
        </p:txBody>
      </p:sp>
      <p:sp>
        <p:nvSpPr>
          <p:cNvPr id="7" name="오른쪽 화살표 6"/>
          <p:cNvSpPr/>
          <p:nvPr/>
        </p:nvSpPr>
        <p:spPr>
          <a:xfrm rot="10800000">
            <a:off x="6472342" y="3068960"/>
            <a:ext cx="792088" cy="252028"/>
          </a:xfrm>
          <a:prstGeom prst="right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592401" y="2996952"/>
            <a:ext cx="922047" cy="369332"/>
          </a:xfrm>
          <a:prstGeom prst="rect">
            <a:avLst/>
          </a:prstGeom>
          <a:noFill/>
        </p:spPr>
        <p:txBody>
          <a:bodyPr wrap="none" rtlCol="0">
            <a:spAutoFit/>
          </a:bodyPr>
          <a:lstStyle/>
          <a:p>
            <a:r>
              <a:rPr lang="en-US" altLang="ko-KR" b="1" dirty="0"/>
              <a:t>Ligand</a:t>
            </a:r>
            <a:endParaRPr lang="ko-KR" altLang="en-US" b="1" dirty="0"/>
          </a:p>
        </p:txBody>
      </p:sp>
    </p:spTree>
    <p:extLst>
      <p:ext uri="{BB962C8B-B14F-4D97-AF65-F5344CB8AC3E}">
        <p14:creationId xmlns:p14="http://schemas.microsoft.com/office/powerpoint/2010/main" val="2031158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4349139" cy="400110"/>
          </a:xfrm>
          <a:prstGeom prst="rect">
            <a:avLst/>
          </a:prstGeom>
          <a:noFill/>
        </p:spPr>
        <p:txBody>
          <a:bodyPr wrap="none" rtlCol="0" anchor="ctr" anchorCtr="0">
            <a:spAutoFit/>
          </a:bodyPr>
          <a:lstStyle/>
          <a:p>
            <a:r>
              <a:rPr lang="en-US" altLang="ko-KR" sz="2000" b="1" dirty="0">
                <a:solidFill>
                  <a:schemeClr val="bg1"/>
                </a:solidFill>
              </a:rPr>
              <a:t>Category of Rational Drug Design</a:t>
            </a:r>
            <a:endParaRPr lang="ko-KR" altLang="en-US" sz="2000" b="1" dirty="0">
              <a:solidFill>
                <a:schemeClr val="bg1"/>
              </a:solidFill>
            </a:endParaRPr>
          </a:p>
        </p:txBody>
      </p:sp>
      <p:sp>
        <p:nvSpPr>
          <p:cNvPr id="3" name="Text Box 3"/>
          <p:cNvSpPr txBox="1">
            <a:spLocks noChangeArrowheads="1"/>
          </p:cNvSpPr>
          <p:nvPr/>
        </p:nvSpPr>
        <p:spPr bwMode="auto">
          <a:xfrm>
            <a:off x="395536" y="908720"/>
            <a:ext cx="3618426" cy="391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lnSpc>
                <a:spcPct val="120000"/>
              </a:lnSpc>
              <a:buFont typeface="Wingdings" panose="05000000000000000000" pitchFamily="2" charset="2"/>
              <a:buChar char="u"/>
            </a:pPr>
            <a:r>
              <a:rPr lang="en-US" altLang="ko-KR" b="1" dirty="0">
                <a:solidFill>
                  <a:srgbClr val="0070C0"/>
                </a:solidFill>
              </a:rPr>
              <a:t>Receptor structure unknown</a:t>
            </a:r>
          </a:p>
        </p:txBody>
      </p:sp>
      <p:sp>
        <p:nvSpPr>
          <p:cNvPr id="5" name="직사각형 4"/>
          <p:cNvSpPr/>
          <p:nvPr/>
        </p:nvSpPr>
        <p:spPr>
          <a:xfrm>
            <a:off x="683568" y="1340768"/>
            <a:ext cx="7560840" cy="1963614"/>
          </a:xfrm>
          <a:prstGeom prst="rect">
            <a:avLst/>
          </a:prstGeom>
        </p:spPr>
        <p:txBody>
          <a:bodyPr wrap="square">
            <a:spAutoFit/>
          </a:bodyPr>
          <a:lstStyle/>
          <a:p>
            <a:pPr>
              <a:lnSpc>
                <a:spcPct val="120000"/>
              </a:lnSpc>
              <a:buFontTx/>
              <a:buChar char="•"/>
            </a:pPr>
            <a:r>
              <a:rPr lang="en-US" altLang="ko-KR" sz="1600" b="1" dirty="0">
                <a:solidFill>
                  <a:srgbClr val="C00000"/>
                </a:solidFill>
              </a:rPr>
              <a:t> Ligand  &gt;&gt;  Unknown</a:t>
            </a:r>
          </a:p>
          <a:p>
            <a:pPr>
              <a:lnSpc>
                <a:spcPct val="120000"/>
              </a:lnSpc>
            </a:pPr>
            <a:r>
              <a:rPr lang="en-US" altLang="ko-KR" sz="1600" dirty="0"/>
              <a:t>  ; generate 3D structure, similarity, diversity, </a:t>
            </a:r>
            <a:r>
              <a:rPr lang="en-US" altLang="ko-KR" sz="1600" dirty="0" err="1"/>
              <a:t>combi-chem</a:t>
            </a:r>
            <a:endParaRPr lang="en-US" altLang="ko-KR" sz="1600" dirty="0"/>
          </a:p>
          <a:p>
            <a:pPr>
              <a:lnSpc>
                <a:spcPct val="130000"/>
              </a:lnSpc>
              <a:buFontTx/>
              <a:buChar char="•"/>
            </a:pPr>
            <a:r>
              <a:rPr lang="en-US" altLang="ko-KR" sz="1600" b="1" dirty="0">
                <a:solidFill>
                  <a:srgbClr val="C00000"/>
                </a:solidFill>
              </a:rPr>
              <a:t> Ligand  &gt;&gt;  Known</a:t>
            </a:r>
          </a:p>
          <a:p>
            <a:pPr>
              <a:lnSpc>
                <a:spcPct val="130000"/>
              </a:lnSpc>
            </a:pPr>
            <a:r>
              <a:rPr lang="en-US" altLang="ko-KR" sz="1600" dirty="0"/>
              <a:t>  ; Analog based drug design</a:t>
            </a:r>
          </a:p>
          <a:p>
            <a:pPr>
              <a:lnSpc>
                <a:spcPct val="130000"/>
              </a:lnSpc>
            </a:pPr>
            <a:r>
              <a:rPr lang="en-US" altLang="ko-KR" sz="1600" dirty="0"/>
              <a:t>  ; develop </a:t>
            </a:r>
            <a:r>
              <a:rPr lang="en-US" altLang="ko-KR" sz="1600" dirty="0" err="1"/>
              <a:t>pharmacophore</a:t>
            </a:r>
            <a:r>
              <a:rPr lang="en-US" altLang="ko-KR" sz="1600" dirty="0"/>
              <a:t> models &amp; </a:t>
            </a:r>
            <a:r>
              <a:rPr lang="en-US" altLang="ko-KR" sz="1600" dirty="0" err="1"/>
              <a:t>hyposythesis</a:t>
            </a:r>
            <a:endParaRPr lang="en-US" altLang="ko-KR" sz="1600" dirty="0"/>
          </a:p>
          <a:p>
            <a:pPr>
              <a:lnSpc>
                <a:spcPct val="130000"/>
              </a:lnSpc>
            </a:pPr>
            <a:r>
              <a:rPr lang="en-US" altLang="ko-KR" sz="1600" dirty="0"/>
              <a:t>  ; DB searching, similarity search, QSAR</a:t>
            </a:r>
          </a:p>
        </p:txBody>
      </p:sp>
      <p:sp>
        <p:nvSpPr>
          <p:cNvPr id="7" name="Text Box 4"/>
          <p:cNvSpPr txBox="1">
            <a:spLocks noChangeArrowheads="1"/>
          </p:cNvSpPr>
          <p:nvPr/>
        </p:nvSpPr>
        <p:spPr bwMode="auto">
          <a:xfrm>
            <a:off x="683568" y="3897052"/>
            <a:ext cx="532594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Char char="•"/>
            </a:pPr>
            <a:r>
              <a:rPr lang="en-US" altLang="ko-KR" sz="1600" b="1" dirty="0">
                <a:solidFill>
                  <a:srgbClr val="C00000"/>
                </a:solidFill>
              </a:rPr>
              <a:t> Ligand  &gt;&gt;  Unknown</a:t>
            </a:r>
          </a:p>
          <a:p>
            <a:pPr>
              <a:lnSpc>
                <a:spcPct val="120000"/>
              </a:lnSpc>
            </a:pPr>
            <a:r>
              <a:rPr lang="en-US" altLang="ko-KR" sz="1600" dirty="0">
                <a:latin typeface="+mj-lt"/>
              </a:rPr>
              <a:t>  ; find ligands or ligand fragment to fill receptor site</a:t>
            </a:r>
          </a:p>
          <a:p>
            <a:pPr>
              <a:lnSpc>
                <a:spcPct val="120000"/>
              </a:lnSpc>
            </a:pPr>
            <a:r>
              <a:rPr lang="en-US" altLang="ko-KR" sz="1600" dirty="0">
                <a:latin typeface="+mj-lt"/>
              </a:rPr>
              <a:t>  ; receptor based 3D searching</a:t>
            </a:r>
          </a:p>
          <a:p>
            <a:pPr>
              <a:lnSpc>
                <a:spcPct val="130000"/>
              </a:lnSpc>
              <a:buFontTx/>
              <a:buChar char="•"/>
            </a:pPr>
            <a:r>
              <a:rPr lang="en-US" altLang="ko-KR" sz="1600" b="1" dirty="0">
                <a:solidFill>
                  <a:srgbClr val="C00000"/>
                </a:solidFill>
              </a:rPr>
              <a:t> Ligand  &gt;&gt;  Known</a:t>
            </a:r>
          </a:p>
          <a:p>
            <a:pPr>
              <a:lnSpc>
                <a:spcPct val="130000"/>
              </a:lnSpc>
            </a:pPr>
            <a:r>
              <a:rPr lang="en-US" altLang="ko-KR" sz="1600" dirty="0">
                <a:latin typeface="+mj-lt"/>
              </a:rPr>
              <a:t>  ; Structure based drug design</a:t>
            </a:r>
          </a:p>
          <a:p>
            <a:pPr>
              <a:lnSpc>
                <a:spcPct val="130000"/>
              </a:lnSpc>
            </a:pPr>
            <a:r>
              <a:rPr lang="en-US" altLang="ko-KR" sz="1600" dirty="0">
                <a:latin typeface="+mj-lt"/>
              </a:rPr>
              <a:t>  ; Receptor-ligand interaction and  dynamics, Docking</a:t>
            </a:r>
          </a:p>
        </p:txBody>
      </p:sp>
      <p:sp>
        <p:nvSpPr>
          <p:cNvPr id="8" name="Text Box 3"/>
          <p:cNvSpPr txBox="1">
            <a:spLocks noChangeArrowheads="1"/>
          </p:cNvSpPr>
          <p:nvPr/>
        </p:nvSpPr>
        <p:spPr bwMode="auto">
          <a:xfrm>
            <a:off x="395536" y="3453607"/>
            <a:ext cx="3336298"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lnSpc>
                <a:spcPct val="120000"/>
              </a:lnSpc>
              <a:buFont typeface="Wingdings" panose="05000000000000000000" pitchFamily="2" charset="2"/>
              <a:buChar char="u"/>
            </a:pPr>
            <a:r>
              <a:rPr lang="en-US" altLang="ko-KR" b="1" dirty="0">
                <a:solidFill>
                  <a:srgbClr val="0070C0"/>
                </a:solidFill>
              </a:rPr>
              <a:t>Receptor structure known</a:t>
            </a:r>
          </a:p>
        </p:txBody>
      </p:sp>
    </p:spTree>
    <p:extLst>
      <p:ext uri="{BB962C8B-B14F-4D97-AF65-F5344CB8AC3E}">
        <p14:creationId xmlns:p14="http://schemas.microsoft.com/office/powerpoint/2010/main" val="273065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A949DB64-0E4F-4E6C-92A0-AAEDEDC4052F}"/>
              </a:ext>
            </a:extLst>
          </p:cNvPr>
          <p:cNvSpPr/>
          <p:nvPr/>
        </p:nvSpPr>
        <p:spPr>
          <a:xfrm>
            <a:off x="284900" y="947583"/>
            <a:ext cx="1320749" cy="1257281"/>
          </a:xfrm>
          <a:prstGeom prst="roundRect">
            <a:avLst>
              <a:gd name="adj" fmla="val 10000"/>
            </a:avLst>
          </a:prstGeom>
          <a:blipFill rotWithShape="0">
            <a:blip r:embed="rId2"/>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3" name="사각형: 둥근 모서리 2">
            <a:extLst>
              <a:ext uri="{FF2B5EF4-FFF2-40B4-BE49-F238E27FC236}">
                <a16:creationId xmlns:a16="http://schemas.microsoft.com/office/drawing/2014/main" id="{85600D81-68E7-4B25-AA3F-933668EA0ADA}"/>
              </a:ext>
            </a:extLst>
          </p:cNvPr>
          <p:cNvSpPr/>
          <p:nvPr/>
        </p:nvSpPr>
        <p:spPr>
          <a:xfrm>
            <a:off x="1737725" y="947583"/>
            <a:ext cx="1320749" cy="1257281"/>
          </a:xfrm>
          <a:prstGeom prst="roundRect">
            <a:avLst>
              <a:gd name="adj" fmla="val 10000"/>
            </a:avLst>
          </a:prstGeom>
          <a:blipFill rotWithShape="0">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사각형: 둥근 모서리 3">
            <a:extLst>
              <a:ext uri="{FF2B5EF4-FFF2-40B4-BE49-F238E27FC236}">
                <a16:creationId xmlns:a16="http://schemas.microsoft.com/office/drawing/2014/main" id="{BE28097C-DD8E-49DE-A56B-DE4031E3658F}"/>
              </a:ext>
            </a:extLst>
          </p:cNvPr>
          <p:cNvSpPr/>
          <p:nvPr/>
        </p:nvSpPr>
        <p:spPr>
          <a:xfrm>
            <a:off x="3190549" y="947583"/>
            <a:ext cx="1320749" cy="1257281"/>
          </a:xfrm>
          <a:prstGeom prst="roundRect">
            <a:avLst>
              <a:gd name="adj" fmla="val 10000"/>
            </a:avLst>
          </a:prstGeom>
          <a:blipFill rotWithShape="0">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5" name="사각형: 둥근 모서리 4">
            <a:extLst>
              <a:ext uri="{FF2B5EF4-FFF2-40B4-BE49-F238E27FC236}">
                <a16:creationId xmlns:a16="http://schemas.microsoft.com/office/drawing/2014/main" id="{7562F486-F784-4434-A3FB-C283560A3904}"/>
              </a:ext>
            </a:extLst>
          </p:cNvPr>
          <p:cNvSpPr/>
          <p:nvPr/>
        </p:nvSpPr>
        <p:spPr>
          <a:xfrm>
            <a:off x="4643373" y="947583"/>
            <a:ext cx="1320749" cy="1257281"/>
          </a:xfrm>
          <a:prstGeom prst="roundRect">
            <a:avLst>
              <a:gd name="adj" fmla="val 10000"/>
            </a:avLst>
          </a:prstGeom>
          <a:blipFill rotWithShape="0">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사각형: 둥근 모서리 5">
            <a:extLst>
              <a:ext uri="{FF2B5EF4-FFF2-40B4-BE49-F238E27FC236}">
                <a16:creationId xmlns:a16="http://schemas.microsoft.com/office/drawing/2014/main" id="{6DDB0893-072F-4ABE-8BB6-4724BBA11E0D}"/>
              </a:ext>
            </a:extLst>
          </p:cNvPr>
          <p:cNvSpPr/>
          <p:nvPr/>
        </p:nvSpPr>
        <p:spPr>
          <a:xfrm>
            <a:off x="6096197" y="947583"/>
            <a:ext cx="1320749" cy="1257281"/>
          </a:xfrm>
          <a:prstGeom prst="roundRect">
            <a:avLst>
              <a:gd name="adj" fmla="val 10000"/>
            </a:avLst>
          </a:prstGeom>
          <a:blipFill rotWithShape="0">
            <a:blip r:embed="rId6"/>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7" name="사각형: 둥근 모서리 6">
            <a:extLst>
              <a:ext uri="{FF2B5EF4-FFF2-40B4-BE49-F238E27FC236}">
                <a16:creationId xmlns:a16="http://schemas.microsoft.com/office/drawing/2014/main" id="{1883804E-18B9-425F-849D-3AD2998EDB9D}"/>
              </a:ext>
            </a:extLst>
          </p:cNvPr>
          <p:cNvSpPr/>
          <p:nvPr/>
        </p:nvSpPr>
        <p:spPr>
          <a:xfrm>
            <a:off x="7549021" y="947583"/>
            <a:ext cx="1320749" cy="1257281"/>
          </a:xfrm>
          <a:prstGeom prst="roundRect">
            <a:avLst>
              <a:gd name="adj" fmla="val 10000"/>
            </a:avLst>
          </a:prstGeom>
          <a:blipFill rotWithShape="0">
            <a:blip r:embed="rId7"/>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자유형: 도형 7">
            <a:extLst>
              <a:ext uri="{FF2B5EF4-FFF2-40B4-BE49-F238E27FC236}">
                <a16:creationId xmlns:a16="http://schemas.microsoft.com/office/drawing/2014/main" id="{DD5B727A-197E-4B2C-BBD0-E7B36B40554B}"/>
              </a:ext>
            </a:extLst>
          </p:cNvPr>
          <p:cNvSpPr/>
          <p:nvPr/>
        </p:nvSpPr>
        <p:spPr>
          <a:xfrm>
            <a:off x="305345" y="2556837"/>
            <a:ext cx="1320751" cy="3500455"/>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1" tIns="113792" rIns="154411" bIns="154410" numCol="1" spcCol="1270" anchor="t" anchorCtr="0">
            <a:noAutofit/>
          </a:bodyPr>
          <a:lstStyle/>
          <a:p>
            <a:pPr marL="0" lvl="0" indent="0" algn="ctr" defTabSz="711200">
              <a:lnSpc>
                <a:spcPct val="90000"/>
              </a:lnSpc>
              <a:spcBef>
                <a:spcPct val="0"/>
              </a:spcBef>
              <a:spcAft>
                <a:spcPct val="35000"/>
              </a:spcAft>
              <a:buNone/>
            </a:pPr>
            <a:r>
              <a:rPr lang="en-US" sz="1200" b="1" kern="1200"/>
              <a:t>Target</a:t>
            </a:r>
          </a:p>
          <a:p>
            <a:pPr marL="0" lvl="0" indent="0" algn="ctr" defTabSz="711200">
              <a:lnSpc>
                <a:spcPct val="90000"/>
              </a:lnSpc>
              <a:spcBef>
                <a:spcPct val="0"/>
              </a:spcBef>
              <a:spcAft>
                <a:spcPct val="35000"/>
              </a:spcAft>
              <a:buNone/>
            </a:pPr>
            <a:r>
              <a:rPr lang="en-US" sz="1200" b="1" kern="1200"/>
              <a:t>Selection</a:t>
            </a:r>
            <a:endParaRPr lang="en-US" sz="1200" b="1" kern="1200" dirty="0"/>
          </a:p>
          <a:p>
            <a:pPr marL="0" lvl="0" indent="0" algn="l" defTabSz="711200">
              <a:lnSpc>
                <a:spcPct val="90000"/>
              </a:lnSpc>
              <a:spcBef>
                <a:spcPct val="0"/>
              </a:spcBef>
              <a:spcAft>
                <a:spcPct val="35000"/>
              </a:spcAft>
              <a:buNone/>
            </a:pPr>
            <a:endParaRPr lang="en-IN" sz="1100" kern="1200" dirty="0"/>
          </a:p>
          <a:p>
            <a:pPr marL="114300" lvl="1" indent="-114300" algn="l" defTabSz="533400">
              <a:lnSpc>
                <a:spcPct val="90000"/>
              </a:lnSpc>
              <a:spcBef>
                <a:spcPct val="0"/>
              </a:spcBef>
              <a:spcAft>
                <a:spcPct val="15000"/>
              </a:spcAft>
              <a:buChar char="•"/>
            </a:pPr>
            <a:r>
              <a:rPr lang="en-US" sz="1050" kern="1200"/>
              <a:t>Cellular and</a:t>
            </a:r>
          </a:p>
          <a:p>
            <a:pPr marL="0" lvl="1" algn="l" defTabSz="533400">
              <a:lnSpc>
                <a:spcPct val="90000"/>
              </a:lnSpc>
              <a:spcBef>
                <a:spcPct val="0"/>
              </a:spcBef>
              <a:spcAft>
                <a:spcPct val="15000"/>
              </a:spcAft>
            </a:pPr>
            <a:r>
              <a:rPr lang="en-US" sz="1050" kern="1200"/>
              <a:t> </a:t>
            </a:r>
            <a:r>
              <a:rPr lang="en-US" sz="700" kern="1200"/>
              <a:t>  </a:t>
            </a:r>
            <a:r>
              <a:rPr lang="en-US" sz="1050" kern="1200"/>
              <a:t>Genetic Target</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Genomics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Proteomics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Bioinformatics</a:t>
            </a:r>
            <a:endParaRPr lang="en-IN" sz="1050" kern="1200" dirty="0"/>
          </a:p>
        </p:txBody>
      </p:sp>
      <p:sp>
        <p:nvSpPr>
          <p:cNvPr id="9" name="자유형: 도형 8">
            <a:extLst>
              <a:ext uri="{FF2B5EF4-FFF2-40B4-BE49-F238E27FC236}">
                <a16:creationId xmlns:a16="http://schemas.microsoft.com/office/drawing/2014/main" id="{32DC59DA-B61F-4BAD-B77F-F8B70A4E2BB6}"/>
              </a:ext>
            </a:extLst>
          </p:cNvPr>
          <p:cNvSpPr/>
          <p:nvPr/>
        </p:nvSpPr>
        <p:spPr>
          <a:xfrm>
            <a:off x="1758170" y="2556837"/>
            <a:ext cx="1320750" cy="3500455"/>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0" tIns="113792" rIns="154411" bIns="154410" numCol="1" spcCol="1270" anchor="t" anchorCtr="0">
            <a:noAutofit/>
          </a:bodyPr>
          <a:lstStyle/>
          <a:p>
            <a:pPr marL="0" lvl="0" indent="0" algn="ctr" defTabSz="711200">
              <a:lnSpc>
                <a:spcPct val="90000"/>
              </a:lnSpc>
              <a:spcBef>
                <a:spcPct val="0"/>
              </a:spcBef>
              <a:spcAft>
                <a:spcPct val="35000"/>
              </a:spcAft>
              <a:buNone/>
            </a:pPr>
            <a:r>
              <a:rPr lang="en-US" sz="1200" b="1" kern="1200"/>
              <a:t>Lead</a:t>
            </a:r>
          </a:p>
          <a:p>
            <a:pPr marL="0" lvl="0" indent="0" algn="ctr" defTabSz="711200">
              <a:lnSpc>
                <a:spcPct val="90000"/>
              </a:lnSpc>
              <a:spcBef>
                <a:spcPct val="0"/>
              </a:spcBef>
              <a:spcAft>
                <a:spcPct val="35000"/>
              </a:spcAft>
              <a:buNone/>
            </a:pPr>
            <a:r>
              <a:rPr lang="en-US" sz="1200" b="1" kern="1200"/>
              <a:t>Discovery</a:t>
            </a:r>
            <a:endParaRPr lang="en-US" sz="1200" b="1" kern="1200" dirty="0"/>
          </a:p>
          <a:p>
            <a:pPr marL="0" lvl="0" indent="0" algn="l" defTabSz="711200">
              <a:lnSpc>
                <a:spcPct val="90000"/>
              </a:lnSpc>
              <a:spcBef>
                <a:spcPct val="0"/>
              </a:spcBef>
              <a:spcAft>
                <a:spcPct val="35000"/>
              </a:spcAft>
              <a:buNone/>
            </a:pPr>
            <a:endParaRPr lang="en-IN" sz="1100" kern="1200" dirty="0"/>
          </a:p>
          <a:p>
            <a:pPr marL="114300" lvl="1" indent="-114300" algn="l" defTabSz="533400">
              <a:lnSpc>
                <a:spcPct val="90000"/>
              </a:lnSpc>
              <a:spcBef>
                <a:spcPct val="0"/>
              </a:spcBef>
              <a:spcAft>
                <a:spcPct val="15000"/>
              </a:spcAft>
              <a:buChar char="•"/>
            </a:pPr>
            <a:r>
              <a:rPr lang="en-US" sz="1050" kern="1200" dirty="0"/>
              <a:t>Synthesis and Isolation</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Combinatorial Chemistry</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Assay</a:t>
            </a:r>
          </a:p>
          <a:p>
            <a:pPr marL="0" lvl="1" algn="l" defTabSz="533400">
              <a:lnSpc>
                <a:spcPct val="90000"/>
              </a:lnSpc>
              <a:spcBef>
                <a:spcPct val="0"/>
              </a:spcBef>
              <a:spcAft>
                <a:spcPct val="15000"/>
              </a:spcAft>
            </a:pPr>
            <a:r>
              <a:rPr lang="en-US" sz="1050"/>
              <a:t>  </a:t>
            </a:r>
            <a:r>
              <a:rPr lang="en-US" sz="1050" kern="1200"/>
              <a:t>development</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High-Throughput Screening</a:t>
            </a:r>
            <a:endParaRPr lang="en-IN" sz="1050" kern="1200" dirty="0"/>
          </a:p>
        </p:txBody>
      </p:sp>
      <p:sp>
        <p:nvSpPr>
          <p:cNvPr id="10" name="자유형: 도형 9">
            <a:extLst>
              <a:ext uri="{FF2B5EF4-FFF2-40B4-BE49-F238E27FC236}">
                <a16:creationId xmlns:a16="http://schemas.microsoft.com/office/drawing/2014/main" id="{AF3CFB7B-2227-4265-A58B-08893302F772}"/>
              </a:ext>
            </a:extLst>
          </p:cNvPr>
          <p:cNvSpPr/>
          <p:nvPr/>
        </p:nvSpPr>
        <p:spPr>
          <a:xfrm>
            <a:off x="3210994" y="2556836"/>
            <a:ext cx="1320749" cy="3500456"/>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0" tIns="113793" rIns="154410" bIns="154410" numCol="1" spcCol="1270" anchor="t" anchorCtr="0">
            <a:noAutofit/>
          </a:bodyPr>
          <a:lstStyle/>
          <a:p>
            <a:pPr marL="0" lvl="0" indent="0" algn="ctr" defTabSz="711200">
              <a:lnSpc>
                <a:spcPct val="90000"/>
              </a:lnSpc>
              <a:spcBef>
                <a:spcPct val="0"/>
              </a:spcBef>
              <a:spcAft>
                <a:spcPct val="35000"/>
              </a:spcAft>
              <a:buNone/>
            </a:pPr>
            <a:r>
              <a:rPr lang="en-US" sz="1200" b="1" kern="1200"/>
              <a:t>Medicinal</a:t>
            </a:r>
          </a:p>
          <a:p>
            <a:pPr marL="0" lvl="0" indent="0" algn="ctr" defTabSz="711200">
              <a:lnSpc>
                <a:spcPct val="90000"/>
              </a:lnSpc>
              <a:spcBef>
                <a:spcPct val="0"/>
              </a:spcBef>
              <a:spcAft>
                <a:spcPct val="35000"/>
              </a:spcAft>
              <a:buNone/>
            </a:pPr>
            <a:r>
              <a:rPr lang="en-US" sz="1200" b="1" kern="1200"/>
              <a:t>Chemistry</a:t>
            </a:r>
            <a:endParaRPr lang="en-US" sz="1200" b="1" kern="1200" dirty="0"/>
          </a:p>
          <a:p>
            <a:pPr marL="0" lvl="0" indent="0" algn="l" defTabSz="711200">
              <a:lnSpc>
                <a:spcPct val="90000"/>
              </a:lnSpc>
              <a:spcBef>
                <a:spcPct val="0"/>
              </a:spcBef>
              <a:spcAft>
                <a:spcPct val="35000"/>
              </a:spcAft>
              <a:buNone/>
            </a:pPr>
            <a:endParaRPr lang="en-IN" sz="1100" kern="1200" dirty="0"/>
          </a:p>
          <a:p>
            <a:pPr marL="114300" lvl="1" indent="-114300" algn="l" defTabSz="533400">
              <a:lnSpc>
                <a:spcPct val="90000"/>
              </a:lnSpc>
              <a:spcBef>
                <a:spcPct val="0"/>
              </a:spcBef>
              <a:spcAft>
                <a:spcPct val="15000"/>
              </a:spcAft>
              <a:buChar char="•"/>
            </a:pPr>
            <a:r>
              <a:rPr lang="en-US" sz="1050" kern="1200"/>
              <a:t>Library</a:t>
            </a:r>
          </a:p>
          <a:p>
            <a:pPr marL="0" lvl="1" algn="l" defTabSz="533400">
              <a:lnSpc>
                <a:spcPct val="90000"/>
              </a:lnSpc>
              <a:spcBef>
                <a:spcPct val="0"/>
              </a:spcBef>
              <a:spcAft>
                <a:spcPct val="15000"/>
              </a:spcAft>
            </a:pPr>
            <a:r>
              <a:rPr lang="en-US" sz="1050"/>
              <a:t>  </a:t>
            </a:r>
            <a:r>
              <a:rPr lang="en-US" sz="400"/>
              <a:t> </a:t>
            </a:r>
            <a:r>
              <a:rPr lang="en-US" sz="1050" kern="1200"/>
              <a:t>Development</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SAR Studies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In Silico</a:t>
            </a:r>
          </a:p>
          <a:p>
            <a:pPr marL="0" lvl="1" algn="l" defTabSz="533400">
              <a:lnSpc>
                <a:spcPct val="90000"/>
              </a:lnSpc>
              <a:spcBef>
                <a:spcPct val="0"/>
              </a:spcBef>
              <a:spcAft>
                <a:spcPct val="15000"/>
              </a:spcAft>
            </a:pPr>
            <a:r>
              <a:rPr lang="en-US" sz="1050"/>
              <a:t>  </a:t>
            </a:r>
            <a:r>
              <a:rPr lang="en-US" sz="1050" kern="1200"/>
              <a:t>Screening</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Chemical</a:t>
            </a:r>
          </a:p>
          <a:p>
            <a:pPr marL="0" lvl="1" algn="l" defTabSz="533400">
              <a:lnSpc>
                <a:spcPct val="90000"/>
              </a:lnSpc>
              <a:spcBef>
                <a:spcPct val="0"/>
              </a:spcBef>
              <a:spcAft>
                <a:spcPct val="15000"/>
              </a:spcAft>
            </a:pPr>
            <a:r>
              <a:rPr lang="en-US" sz="1050"/>
              <a:t> </a:t>
            </a:r>
            <a:r>
              <a:rPr lang="en-US" sz="800"/>
              <a:t>  </a:t>
            </a:r>
            <a:r>
              <a:rPr lang="en-US" sz="1000" kern="1200"/>
              <a:t>Synthesis</a:t>
            </a:r>
            <a:endParaRPr lang="en-IN" sz="1000" kern="1200" dirty="0"/>
          </a:p>
        </p:txBody>
      </p:sp>
      <p:sp>
        <p:nvSpPr>
          <p:cNvPr id="11" name="자유형: 도형 10">
            <a:extLst>
              <a:ext uri="{FF2B5EF4-FFF2-40B4-BE49-F238E27FC236}">
                <a16:creationId xmlns:a16="http://schemas.microsoft.com/office/drawing/2014/main" id="{27805F1E-40F8-45FB-BFB6-F2744CE8E6A6}"/>
              </a:ext>
            </a:extLst>
          </p:cNvPr>
          <p:cNvSpPr/>
          <p:nvPr/>
        </p:nvSpPr>
        <p:spPr>
          <a:xfrm>
            <a:off x="4663818" y="2556836"/>
            <a:ext cx="1320750" cy="3500456"/>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0" tIns="113793" rIns="154411" bIns="154410" numCol="1" spcCol="1270" anchor="t" anchorCtr="0">
            <a:noAutofit/>
          </a:bodyPr>
          <a:lstStyle/>
          <a:p>
            <a:pPr marL="0" lvl="0" indent="0" algn="ctr" defTabSz="711200">
              <a:lnSpc>
                <a:spcPct val="90000"/>
              </a:lnSpc>
              <a:spcBef>
                <a:spcPct val="0"/>
              </a:spcBef>
              <a:spcAft>
                <a:spcPct val="35000"/>
              </a:spcAft>
              <a:buNone/>
            </a:pPr>
            <a:r>
              <a:rPr lang="en-US" sz="1200" b="1" kern="1200"/>
              <a:t>In Vitro</a:t>
            </a:r>
          </a:p>
          <a:p>
            <a:pPr marL="0" lvl="0" indent="0" algn="ctr" defTabSz="711200">
              <a:lnSpc>
                <a:spcPct val="90000"/>
              </a:lnSpc>
              <a:spcBef>
                <a:spcPct val="0"/>
              </a:spcBef>
              <a:spcAft>
                <a:spcPct val="35000"/>
              </a:spcAft>
              <a:buNone/>
            </a:pPr>
            <a:r>
              <a:rPr lang="en-US" sz="1200" b="1" kern="1200"/>
              <a:t>Studies</a:t>
            </a:r>
            <a:endParaRPr lang="en-US" sz="1200" b="1" kern="1200" dirty="0"/>
          </a:p>
          <a:p>
            <a:pPr marL="0" lvl="0" indent="0" algn="l" defTabSz="711200">
              <a:lnSpc>
                <a:spcPct val="90000"/>
              </a:lnSpc>
              <a:spcBef>
                <a:spcPct val="0"/>
              </a:spcBef>
              <a:spcAft>
                <a:spcPct val="35000"/>
              </a:spcAft>
              <a:buNone/>
            </a:pPr>
            <a:endParaRPr lang="en-IN" sz="1100" kern="1200" dirty="0"/>
          </a:p>
          <a:p>
            <a:pPr marL="114300" lvl="1" indent="-114300" algn="l" defTabSz="533400">
              <a:lnSpc>
                <a:spcPct val="90000"/>
              </a:lnSpc>
              <a:spcBef>
                <a:spcPct val="0"/>
              </a:spcBef>
              <a:spcAft>
                <a:spcPct val="15000"/>
              </a:spcAft>
              <a:buChar char="•"/>
            </a:pPr>
            <a:r>
              <a:rPr lang="en-US" sz="1050" kern="1200"/>
              <a:t>Drug Affinity</a:t>
            </a:r>
          </a:p>
          <a:p>
            <a:pPr marL="0" lvl="1" algn="l" defTabSz="533400">
              <a:lnSpc>
                <a:spcPct val="90000"/>
              </a:lnSpc>
              <a:spcBef>
                <a:spcPct val="0"/>
              </a:spcBef>
              <a:spcAft>
                <a:spcPct val="15000"/>
              </a:spcAft>
            </a:pPr>
            <a:r>
              <a:rPr lang="en-US" sz="1050"/>
              <a:t> </a:t>
            </a:r>
            <a:r>
              <a:rPr lang="en-US" sz="800"/>
              <a:t>  </a:t>
            </a:r>
            <a:r>
              <a:rPr lang="en-US" sz="1050" kern="1200"/>
              <a:t>and </a:t>
            </a:r>
            <a:r>
              <a:rPr lang="en-US" sz="1050" kern="1200" dirty="0"/>
              <a:t>Selectivity</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Cell Disease</a:t>
            </a:r>
          </a:p>
          <a:p>
            <a:pPr marL="0" lvl="1" algn="l" defTabSz="533400">
              <a:lnSpc>
                <a:spcPct val="90000"/>
              </a:lnSpc>
              <a:spcBef>
                <a:spcPct val="0"/>
              </a:spcBef>
              <a:spcAft>
                <a:spcPct val="15000"/>
              </a:spcAft>
            </a:pPr>
            <a:r>
              <a:rPr lang="en-US" sz="1050"/>
              <a:t> </a:t>
            </a:r>
            <a:r>
              <a:rPr lang="en-US" sz="800"/>
              <a:t>  </a:t>
            </a:r>
            <a:r>
              <a:rPr lang="en-US" sz="1050" kern="1200"/>
              <a:t>Models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MOA</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Candidate</a:t>
            </a:r>
          </a:p>
          <a:p>
            <a:pPr marL="0" lvl="1" algn="l" defTabSz="533400">
              <a:lnSpc>
                <a:spcPct val="90000"/>
              </a:lnSpc>
              <a:spcBef>
                <a:spcPct val="0"/>
              </a:spcBef>
              <a:spcAft>
                <a:spcPct val="15000"/>
              </a:spcAft>
            </a:pPr>
            <a:r>
              <a:rPr lang="en-US" sz="1050"/>
              <a:t> </a:t>
            </a:r>
            <a:r>
              <a:rPr lang="en-US" sz="800"/>
              <a:t>  </a:t>
            </a:r>
            <a:r>
              <a:rPr lang="en-US" sz="1050" kern="1200"/>
              <a:t>Refinement</a:t>
            </a:r>
            <a:endParaRPr lang="en-IN" sz="1050" kern="1200" dirty="0"/>
          </a:p>
        </p:txBody>
      </p:sp>
      <p:sp>
        <p:nvSpPr>
          <p:cNvPr id="12" name="자유형: 도형 11">
            <a:extLst>
              <a:ext uri="{FF2B5EF4-FFF2-40B4-BE49-F238E27FC236}">
                <a16:creationId xmlns:a16="http://schemas.microsoft.com/office/drawing/2014/main" id="{FC66CB1E-4972-458D-9EC3-1B43F11A90F8}"/>
              </a:ext>
            </a:extLst>
          </p:cNvPr>
          <p:cNvSpPr/>
          <p:nvPr/>
        </p:nvSpPr>
        <p:spPr>
          <a:xfrm>
            <a:off x="6116642" y="2556837"/>
            <a:ext cx="1320750" cy="3500455"/>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0" tIns="113792" rIns="154411" bIns="154410" numCol="1" spcCol="1270" anchor="t" anchorCtr="0">
            <a:noAutofit/>
          </a:bodyPr>
          <a:lstStyle/>
          <a:p>
            <a:pPr marL="0" lvl="0" indent="0" algn="ctr" defTabSz="711200">
              <a:lnSpc>
                <a:spcPct val="90000"/>
              </a:lnSpc>
              <a:spcBef>
                <a:spcPct val="0"/>
              </a:spcBef>
              <a:spcAft>
                <a:spcPct val="35000"/>
              </a:spcAft>
              <a:buNone/>
            </a:pPr>
            <a:r>
              <a:rPr lang="en-US" sz="1200" b="1" kern="1200"/>
              <a:t>In Vivo</a:t>
            </a:r>
          </a:p>
          <a:p>
            <a:pPr marL="0" lvl="0" indent="0" algn="ctr" defTabSz="711200">
              <a:lnSpc>
                <a:spcPct val="90000"/>
              </a:lnSpc>
              <a:spcBef>
                <a:spcPct val="0"/>
              </a:spcBef>
              <a:spcAft>
                <a:spcPct val="35000"/>
              </a:spcAft>
              <a:buNone/>
            </a:pPr>
            <a:r>
              <a:rPr lang="en-US" sz="1200" b="1" kern="1200"/>
              <a:t>Studies</a:t>
            </a:r>
            <a:endParaRPr lang="en-US" sz="1200" b="1" kern="1200" dirty="0"/>
          </a:p>
          <a:p>
            <a:pPr marL="0" lvl="0" indent="0" algn="l" defTabSz="711200">
              <a:lnSpc>
                <a:spcPct val="90000"/>
              </a:lnSpc>
              <a:spcBef>
                <a:spcPct val="0"/>
              </a:spcBef>
              <a:spcAft>
                <a:spcPct val="35000"/>
              </a:spcAft>
              <a:buNone/>
            </a:pPr>
            <a:endParaRPr lang="en-US" sz="1100" kern="1200" dirty="0"/>
          </a:p>
          <a:p>
            <a:pPr marL="114300" lvl="1" indent="-114300" algn="l" defTabSz="533400">
              <a:lnSpc>
                <a:spcPct val="90000"/>
              </a:lnSpc>
              <a:spcBef>
                <a:spcPct val="0"/>
              </a:spcBef>
              <a:spcAft>
                <a:spcPct val="15000"/>
              </a:spcAft>
              <a:buChar char="•"/>
            </a:pPr>
            <a:r>
              <a:rPr lang="en-US" sz="1050" kern="1200"/>
              <a:t>Animal model</a:t>
            </a:r>
          </a:p>
          <a:p>
            <a:pPr marL="0" lvl="1" algn="ctr" defTabSz="533400">
              <a:lnSpc>
                <a:spcPct val="90000"/>
              </a:lnSpc>
              <a:spcBef>
                <a:spcPct val="0"/>
              </a:spcBef>
              <a:spcAft>
                <a:spcPct val="15000"/>
              </a:spcAft>
            </a:pPr>
            <a:r>
              <a:rPr lang="en-US" sz="1050"/>
              <a:t>  </a:t>
            </a:r>
            <a:r>
              <a:rPr lang="en-US" sz="1050" kern="1200"/>
              <a:t>of </a:t>
            </a:r>
          </a:p>
          <a:p>
            <a:pPr marL="0" lvl="1" algn="l" defTabSz="533400">
              <a:lnSpc>
                <a:spcPct val="90000"/>
              </a:lnSpc>
              <a:spcBef>
                <a:spcPct val="0"/>
              </a:spcBef>
              <a:spcAft>
                <a:spcPct val="15000"/>
              </a:spcAft>
            </a:pPr>
            <a:r>
              <a:rPr lang="en-US" sz="1050"/>
              <a:t>  </a:t>
            </a:r>
            <a:r>
              <a:rPr lang="en-US" sz="1050" kern="1200"/>
              <a:t>Disease </a:t>
            </a:r>
            <a:r>
              <a:rPr lang="en-US" sz="1050" kern="1200" dirty="0"/>
              <a:t>States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Behavioural</a:t>
            </a:r>
          </a:p>
          <a:p>
            <a:pPr marL="0" lvl="1" algn="l" defTabSz="533400">
              <a:lnSpc>
                <a:spcPct val="90000"/>
              </a:lnSpc>
              <a:spcBef>
                <a:spcPct val="0"/>
              </a:spcBef>
              <a:spcAft>
                <a:spcPct val="15000"/>
              </a:spcAft>
            </a:pPr>
            <a:r>
              <a:rPr lang="en-US" sz="1050"/>
              <a:t> </a:t>
            </a:r>
            <a:r>
              <a:rPr lang="en-US" sz="800"/>
              <a:t>  </a:t>
            </a:r>
            <a:r>
              <a:rPr lang="en-US" sz="1050" kern="1200"/>
              <a:t>Studies</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dirty="0"/>
              <a:t>Functional Imaging</a:t>
            </a:r>
            <a:endParaRPr lang="en-IN" sz="1050" kern="1200" dirty="0"/>
          </a:p>
          <a:p>
            <a:pPr marL="114300" lvl="1" indent="-114300" algn="l" defTabSz="533400">
              <a:lnSpc>
                <a:spcPct val="90000"/>
              </a:lnSpc>
              <a:spcBef>
                <a:spcPct val="0"/>
              </a:spcBef>
              <a:spcAft>
                <a:spcPct val="15000"/>
              </a:spcAft>
              <a:buChar char="•"/>
            </a:pPr>
            <a:endParaRPr lang="en-IN" sz="1050" kern="1200" dirty="0"/>
          </a:p>
          <a:p>
            <a:pPr marL="114300" lvl="1" indent="-114300" algn="l" defTabSz="533400">
              <a:lnSpc>
                <a:spcPct val="90000"/>
              </a:lnSpc>
              <a:spcBef>
                <a:spcPct val="0"/>
              </a:spcBef>
              <a:spcAft>
                <a:spcPct val="15000"/>
              </a:spcAft>
              <a:buChar char="•"/>
            </a:pPr>
            <a:r>
              <a:rPr lang="en-US" sz="1050" kern="1200"/>
              <a:t>Ex Vivo</a:t>
            </a:r>
          </a:p>
          <a:p>
            <a:pPr marL="0" lvl="1" algn="l" defTabSz="533400">
              <a:lnSpc>
                <a:spcPct val="90000"/>
              </a:lnSpc>
              <a:spcBef>
                <a:spcPct val="0"/>
              </a:spcBef>
              <a:spcAft>
                <a:spcPct val="15000"/>
              </a:spcAft>
            </a:pPr>
            <a:r>
              <a:rPr lang="en-US" sz="1050"/>
              <a:t> </a:t>
            </a:r>
            <a:r>
              <a:rPr lang="en-US" sz="800"/>
              <a:t>  </a:t>
            </a:r>
            <a:r>
              <a:rPr lang="en-US" sz="1050" kern="1200"/>
              <a:t>Studies</a:t>
            </a:r>
            <a:endParaRPr lang="en-IN" sz="1050" kern="1200" dirty="0"/>
          </a:p>
        </p:txBody>
      </p:sp>
      <p:sp>
        <p:nvSpPr>
          <p:cNvPr id="13" name="자유형: 도형 12">
            <a:extLst>
              <a:ext uri="{FF2B5EF4-FFF2-40B4-BE49-F238E27FC236}">
                <a16:creationId xmlns:a16="http://schemas.microsoft.com/office/drawing/2014/main" id="{750FE6F6-7D0F-4BC7-A0A7-E62E7D92C4DB}"/>
              </a:ext>
            </a:extLst>
          </p:cNvPr>
          <p:cNvSpPr/>
          <p:nvPr/>
        </p:nvSpPr>
        <p:spPr>
          <a:xfrm>
            <a:off x="7569466" y="2556837"/>
            <a:ext cx="1320749" cy="3500455"/>
          </a:xfrm>
          <a:custGeom>
            <a:avLst/>
            <a:gdLst>
              <a:gd name="connsiteX0" fmla="*/ 138679 w 1320749"/>
              <a:gd name="connsiteY0" fmla="*/ 0 h 3500455"/>
              <a:gd name="connsiteX1" fmla="*/ 1182070 w 1320749"/>
              <a:gd name="connsiteY1" fmla="*/ 0 h 3500455"/>
              <a:gd name="connsiteX2" fmla="*/ 1320749 w 1320749"/>
              <a:gd name="connsiteY2" fmla="*/ 138679 h 3500455"/>
              <a:gd name="connsiteX3" fmla="*/ 1320749 w 1320749"/>
              <a:gd name="connsiteY3" fmla="*/ 3500455 h 3500455"/>
              <a:gd name="connsiteX4" fmla="*/ 1320749 w 1320749"/>
              <a:gd name="connsiteY4" fmla="*/ 3500455 h 3500455"/>
              <a:gd name="connsiteX5" fmla="*/ 0 w 1320749"/>
              <a:gd name="connsiteY5" fmla="*/ 3500455 h 3500455"/>
              <a:gd name="connsiteX6" fmla="*/ 0 w 1320749"/>
              <a:gd name="connsiteY6" fmla="*/ 3500455 h 3500455"/>
              <a:gd name="connsiteX7" fmla="*/ 0 w 1320749"/>
              <a:gd name="connsiteY7" fmla="*/ 138679 h 3500455"/>
              <a:gd name="connsiteX8" fmla="*/ 138679 w 1320749"/>
              <a:gd name="connsiteY8" fmla="*/ 0 h 350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49" h="3500455">
                <a:moveTo>
                  <a:pt x="1182069" y="3500455"/>
                </a:moveTo>
                <a:lnTo>
                  <a:pt x="138680" y="3500455"/>
                </a:lnTo>
                <a:cubicBezTo>
                  <a:pt x="62090" y="3500455"/>
                  <a:pt x="1" y="3438366"/>
                  <a:pt x="1" y="3361776"/>
                </a:cubicBezTo>
                <a:lnTo>
                  <a:pt x="1" y="0"/>
                </a:lnTo>
                <a:lnTo>
                  <a:pt x="1" y="0"/>
                </a:lnTo>
                <a:lnTo>
                  <a:pt x="1320748" y="0"/>
                </a:lnTo>
                <a:lnTo>
                  <a:pt x="1320748" y="0"/>
                </a:lnTo>
                <a:lnTo>
                  <a:pt x="1320748" y="3361776"/>
                </a:lnTo>
                <a:cubicBezTo>
                  <a:pt x="1320748" y="3438366"/>
                  <a:pt x="1258659" y="3500455"/>
                  <a:pt x="1182069" y="350045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54410" tIns="113792" rIns="154410" bIns="154410" numCol="1" spcCol="1270" anchor="t" anchorCtr="0">
            <a:noAutofit/>
          </a:bodyPr>
          <a:lstStyle/>
          <a:p>
            <a:pPr marL="0" lvl="0" indent="0" algn="ctr" defTabSz="711200">
              <a:lnSpc>
                <a:spcPct val="90000"/>
              </a:lnSpc>
              <a:spcBef>
                <a:spcPct val="0"/>
              </a:spcBef>
              <a:spcAft>
                <a:spcPct val="35000"/>
              </a:spcAft>
              <a:buNone/>
            </a:pPr>
            <a:r>
              <a:rPr lang="en-US" sz="1200" b="1" kern="1200"/>
              <a:t>Clinical Trials </a:t>
            </a:r>
          </a:p>
          <a:p>
            <a:pPr marL="0" lvl="0" indent="0" algn="ctr" defTabSz="711200">
              <a:lnSpc>
                <a:spcPct val="90000"/>
              </a:lnSpc>
              <a:spcBef>
                <a:spcPct val="0"/>
              </a:spcBef>
              <a:spcAft>
                <a:spcPct val="35000"/>
              </a:spcAft>
              <a:buNone/>
            </a:pPr>
            <a:r>
              <a:rPr lang="en-US" sz="1200" b="1" kern="1200"/>
              <a:t>and </a:t>
            </a:r>
          </a:p>
          <a:p>
            <a:pPr marL="0" lvl="0" indent="0" algn="ctr" defTabSz="711200">
              <a:lnSpc>
                <a:spcPct val="90000"/>
              </a:lnSpc>
              <a:spcBef>
                <a:spcPct val="0"/>
              </a:spcBef>
              <a:spcAft>
                <a:spcPct val="35000"/>
              </a:spcAft>
              <a:buNone/>
            </a:pPr>
            <a:r>
              <a:rPr lang="en-US" sz="1100" b="1" kern="1200"/>
              <a:t>Therapeutics</a:t>
            </a:r>
            <a:endParaRPr lang="en-IN" sz="1200" b="1" kern="1200" dirty="0"/>
          </a:p>
          <a:p>
            <a:pPr marL="114300" lvl="1" indent="-114300" algn="l" defTabSz="533400">
              <a:lnSpc>
                <a:spcPct val="90000"/>
              </a:lnSpc>
              <a:spcBef>
                <a:spcPct val="0"/>
              </a:spcBef>
              <a:spcAft>
                <a:spcPct val="15000"/>
              </a:spcAft>
              <a:buChar char="•"/>
            </a:pPr>
            <a:endParaRPr lang="en-IN" sz="1050" kern="1200" dirty="0"/>
          </a:p>
        </p:txBody>
      </p:sp>
      <p:sp>
        <p:nvSpPr>
          <p:cNvPr id="14" name="TextBox 13">
            <a:extLst>
              <a:ext uri="{FF2B5EF4-FFF2-40B4-BE49-F238E27FC236}">
                <a16:creationId xmlns:a16="http://schemas.microsoft.com/office/drawing/2014/main" id="{8A6232C5-45AF-4C8D-AE35-ED5B927E61E1}"/>
              </a:ext>
            </a:extLst>
          </p:cNvPr>
          <p:cNvSpPr txBox="1"/>
          <p:nvPr/>
        </p:nvSpPr>
        <p:spPr>
          <a:xfrm>
            <a:off x="130825" y="169972"/>
            <a:ext cx="3080908" cy="400110"/>
          </a:xfrm>
          <a:prstGeom prst="rect">
            <a:avLst/>
          </a:prstGeom>
          <a:noFill/>
        </p:spPr>
        <p:txBody>
          <a:bodyPr wrap="none" rtlCol="0" anchor="ctr" anchorCtr="0">
            <a:spAutoFit/>
          </a:bodyPr>
          <a:lstStyle/>
          <a:p>
            <a:r>
              <a:rPr lang="en-US" altLang="ko-KR" sz="2000" b="1">
                <a:solidFill>
                  <a:schemeClr val="bg1"/>
                </a:solidFill>
              </a:rPr>
              <a:t>Drug Discovery Process</a:t>
            </a:r>
            <a:endParaRPr lang="ko-KR" altLang="en-US" sz="2000" b="1" dirty="0">
              <a:solidFill>
                <a:schemeClr val="bg1"/>
              </a:solidFill>
            </a:endParaRPr>
          </a:p>
        </p:txBody>
      </p:sp>
    </p:spTree>
    <p:extLst>
      <p:ext uri="{BB962C8B-B14F-4D97-AF65-F5344CB8AC3E}">
        <p14:creationId xmlns:p14="http://schemas.microsoft.com/office/powerpoint/2010/main" val="210818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7388946" cy="400110"/>
          </a:xfrm>
          <a:prstGeom prst="rect">
            <a:avLst/>
          </a:prstGeom>
          <a:noFill/>
        </p:spPr>
        <p:txBody>
          <a:bodyPr wrap="none" rtlCol="0" anchor="ctr" anchorCtr="0">
            <a:spAutoFit/>
          </a:bodyPr>
          <a:lstStyle/>
          <a:p>
            <a:r>
              <a:rPr lang="en-US" altLang="ko-KR" sz="2000" b="1" dirty="0">
                <a:solidFill>
                  <a:schemeClr val="bg1"/>
                </a:solidFill>
              </a:rPr>
              <a:t>Receptor Structure Unknown &amp; Ligand Structure Unknown</a:t>
            </a:r>
            <a:endParaRPr lang="ko-KR" altLang="en-US" sz="2000" b="1" dirty="0">
              <a:solidFill>
                <a:schemeClr val="bg1"/>
              </a:solidFill>
            </a:endParaRPr>
          </a:p>
        </p:txBody>
      </p:sp>
      <p:sp>
        <p:nvSpPr>
          <p:cNvPr id="3" name="직사각형 2"/>
          <p:cNvSpPr/>
          <p:nvPr/>
        </p:nvSpPr>
        <p:spPr>
          <a:xfrm>
            <a:off x="179512" y="800708"/>
            <a:ext cx="7668852" cy="424732"/>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b="1" dirty="0">
                <a:solidFill>
                  <a:srgbClr val="0070C0"/>
                </a:solidFill>
              </a:rPr>
              <a:t>Diverse library construction, Similarity, </a:t>
            </a:r>
            <a:r>
              <a:rPr lang="en-US" altLang="ko-KR" b="1" dirty="0" err="1">
                <a:solidFill>
                  <a:srgbClr val="0070C0"/>
                </a:solidFill>
              </a:rPr>
              <a:t>Combichem</a:t>
            </a:r>
            <a:r>
              <a:rPr lang="en-US" altLang="ko-KR" b="1" dirty="0">
                <a:solidFill>
                  <a:srgbClr val="0070C0"/>
                </a:solidFill>
              </a:rPr>
              <a:t>, Homology</a:t>
            </a:r>
          </a:p>
        </p:txBody>
      </p:sp>
      <p:pic>
        <p:nvPicPr>
          <p:cNvPr id="4" name="Picture 2" descr="http://www.frontiersin.org/files/Articles/165612/fphar-07-00026-HTML/image_m/fphar-07-00026-t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996" y="1492364"/>
            <a:ext cx="4212468" cy="46729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4118" y="5265204"/>
            <a:ext cx="3363806" cy="307777"/>
          </a:xfrm>
          <a:prstGeom prst="rect">
            <a:avLst/>
          </a:prstGeom>
          <a:noFill/>
        </p:spPr>
        <p:txBody>
          <a:bodyPr wrap="none" rtlCol="0">
            <a:spAutoFit/>
          </a:bodyPr>
          <a:lstStyle/>
          <a:p>
            <a:r>
              <a:rPr lang="en-US" altLang="ko-KR" sz="1400" b="1" dirty="0">
                <a:solidFill>
                  <a:srgbClr val="0070C0"/>
                </a:solidFill>
              </a:rPr>
              <a:t>1. Diverse Chemical Library Selection</a:t>
            </a:r>
            <a:endParaRPr lang="ko-KR" altLang="en-US" sz="1400" b="1" dirty="0">
              <a:solidFill>
                <a:srgbClr val="0070C0"/>
              </a:solidFill>
            </a:endParaRPr>
          </a:p>
        </p:txBody>
      </p:sp>
      <p:sp>
        <p:nvSpPr>
          <p:cNvPr id="8" name="TextBox 7"/>
          <p:cNvSpPr txBox="1"/>
          <p:nvPr/>
        </p:nvSpPr>
        <p:spPr>
          <a:xfrm>
            <a:off x="524118" y="5553523"/>
            <a:ext cx="2725683" cy="307777"/>
          </a:xfrm>
          <a:prstGeom prst="rect">
            <a:avLst/>
          </a:prstGeom>
          <a:noFill/>
        </p:spPr>
        <p:txBody>
          <a:bodyPr wrap="none" rtlCol="0">
            <a:spAutoFit/>
          </a:bodyPr>
          <a:lstStyle/>
          <a:p>
            <a:r>
              <a:rPr lang="en-US" altLang="ko-KR" sz="1400" b="1" dirty="0">
                <a:solidFill>
                  <a:srgbClr val="0070C0"/>
                </a:solidFill>
              </a:rPr>
              <a:t>2. Homologue Target Identify</a:t>
            </a:r>
            <a:endParaRPr lang="ko-KR" altLang="en-US" sz="1400" b="1" dirty="0">
              <a:solidFill>
                <a:srgbClr val="0070C0"/>
              </a:solidFill>
            </a:endParaRPr>
          </a:p>
        </p:txBody>
      </p:sp>
      <p:sp>
        <p:nvSpPr>
          <p:cNvPr id="9" name="TextBox 8"/>
          <p:cNvSpPr txBox="1"/>
          <p:nvPr/>
        </p:nvSpPr>
        <p:spPr>
          <a:xfrm>
            <a:off x="524118" y="5841555"/>
            <a:ext cx="2867195" cy="307777"/>
          </a:xfrm>
          <a:prstGeom prst="rect">
            <a:avLst/>
          </a:prstGeom>
          <a:noFill/>
        </p:spPr>
        <p:txBody>
          <a:bodyPr wrap="none" rtlCol="0">
            <a:spAutoFit/>
          </a:bodyPr>
          <a:lstStyle/>
          <a:p>
            <a:r>
              <a:rPr lang="en-US" altLang="ko-KR" sz="1400" b="1" dirty="0">
                <a:solidFill>
                  <a:srgbClr val="0070C0"/>
                </a:solidFill>
              </a:rPr>
              <a:t>3. Biological Activity Prediction</a:t>
            </a:r>
            <a:endParaRPr lang="ko-KR" altLang="en-US" sz="1400" b="1" dirty="0">
              <a:solidFill>
                <a:srgbClr val="0070C0"/>
              </a:solidFill>
            </a:endParaRPr>
          </a:p>
        </p:txBody>
      </p:sp>
      <p:sp>
        <p:nvSpPr>
          <p:cNvPr id="10" name="TextBox 9"/>
          <p:cNvSpPr txBox="1"/>
          <p:nvPr/>
        </p:nvSpPr>
        <p:spPr>
          <a:xfrm>
            <a:off x="342658" y="2078268"/>
            <a:ext cx="3545266" cy="738664"/>
          </a:xfrm>
          <a:prstGeom prst="rect">
            <a:avLst/>
          </a:prstGeom>
          <a:noFill/>
        </p:spPr>
        <p:txBody>
          <a:bodyPr wrap="none" rtlCol="0">
            <a:spAutoFit/>
          </a:bodyPr>
          <a:lstStyle/>
          <a:p>
            <a:pPr>
              <a:lnSpc>
                <a:spcPct val="150000"/>
              </a:lnSpc>
            </a:pPr>
            <a:r>
              <a:rPr lang="en-US" altLang="ko-KR" sz="1400" b="1" dirty="0">
                <a:solidFill>
                  <a:srgbClr val="7030A0"/>
                </a:solidFill>
              </a:rPr>
              <a:t>Ex) New gene identify, Stem cell target</a:t>
            </a:r>
          </a:p>
          <a:p>
            <a:pPr>
              <a:lnSpc>
                <a:spcPct val="150000"/>
              </a:lnSpc>
            </a:pPr>
            <a:r>
              <a:rPr lang="en-US" altLang="ko-KR" sz="1400" b="1" dirty="0">
                <a:solidFill>
                  <a:srgbClr val="7030A0"/>
                </a:solidFill>
              </a:rPr>
              <a:t>    &gt;&gt; Assay System construction</a:t>
            </a:r>
            <a:endParaRPr lang="ko-KR" altLang="en-US" sz="1400" b="1" dirty="0">
              <a:solidFill>
                <a:srgbClr val="7030A0"/>
              </a:solidFill>
            </a:endParaRPr>
          </a:p>
        </p:txBody>
      </p:sp>
      <p:grpSp>
        <p:nvGrpSpPr>
          <p:cNvPr id="15" name="그룹 14"/>
          <p:cNvGrpSpPr/>
          <p:nvPr/>
        </p:nvGrpSpPr>
        <p:grpSpPr>
          <a:xfrm>
            <a:off x="1046516" y="2996952"/>
            <a:ext cx="2146300" cy="2036763"/>
            <a:chOff x="1046516" y="2733675"/>
            <a:chExt cx="2146300" cy="2036763"/>
          </a:xfrm>
        </p:grpSpPr>
        <p:pic>
          <p:nvPicPr>
            <p:cNvPr id="11" name="Picture 266"/>
            <p:cNvPicPr>
              <a:picLocks noChangeAspect="1" noChangeArrowheads="1"/>
            </p:cNvPicPr>
            <p:nvPr/>
          </p:nvPicPr>
          <p:blipFill>
            <a:blip r:embed="rId3">
              <a:extLst>
                <a:ext uri="{28A0092B-C50C-407E-A947-70E740481C1C}">
                  <a14:useLocalDpi xmlns:a14="http://schemas.microsoft.com/office/drawing/2010/main" val="0"/>
                </a:ext>
              </a:extLst>
            </a:blip>
            <a:srcRect l="14355" t="19142" r="27637" b="12270"/>
            <a:stretch>
              <a:fillRect/>
            </a:stretch>
          </p:blipFill>
          <p:spPr bwMode="auto">
            <a:xfrm>
              <a:off x="1103666" y="2852738"/>
              <a:ext cx="208915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67"/>
            <p:cNvSpPr txBox="1">
              <a:spLocks noChangeArrowheads="1"/>
            </p:cNvSpPr>
            <p:nvPr/>
          </p:nvSpPr>
          <p:spPr bwMode="auto">
            <a:xfrm>
              <a:off x="2464153" y="4008438"/>
              <a:ext cx="460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FF0066"/>
                  </a:solidFill>
                  <a:latin typeface="Verdana" panose="020B0604030504040204" pitchFamily="34" charset="0"/>
                  <a:ea typeface="굴림" panose="020B0600000101010101" pitchFamily="50" charset="-127"/>
                </a:defRPr>
              </a:lvl1pPr>
              <a:lvl2pPr marL="742950" indent="-285750" eaLnBrk="0" hangingPunct="0">
                <a:defRPr kumimoji="1" sz="1400">
                  <a:solidFill>
                    <a:srgbClr val="FF0066"/>
                  </a:solidFill>
                  <a:latin typeface="Verdana" panose="020B0604030504040204" pitchFamily="34" charset="0"/>
                  <a:ea typeface="굴림" panose="020B0600000101010101" pitchFamily="50" charset="-127"/>
                </a:defRPr>
              </a:lvl2pPr>
              <a:lvl3pPr marL="1143000" indent="-228600" eaLnBrk="0" hangingPunct="0">
                <a:defRPr kumimoji="1" sz="1400">
                  <a:solidFill>
                    <a:srgbClr val="FF0066"/>
                  </a:solidFill>
                  <a:latin typeface="Verdana" panose="020B0604030504040204" pitchFamily="34" charset="0"/>
                  <a:ea typeface="굴림" panose="020B0600000101010101" pitchFamily="50" charset="-127"/>
                </a:defRPr>
              </a:lvl3pPr>
              <a:lvl4pPr marL="1600200" indent="-228600" eaLnBrk="0" hangingPunct="0">
                <a:defRPr kumimoji="1" sz="1400">
                  <a:solidFill>
                    <a:srgbClr val="FF0066"/>
                  </a:solidFill>
                  <a:latin typeface="Verdana" panose="020B0604030504040204" pitchFamily="34" charset="0"/>
                  <a:ea typeface="굴림" panose="020B0600000101010101" pitchFamily="50" charset="-127"/>
                </a:defRPr>
              </a:lvl4pPr>
              <a:lvl5pPr marL="2057400" indent="-228600" eaLnBrk="0" hangingPunct="0">
                <a:defRPr kumimoji="1" sz="1400">
                  <a:solidFill>
                    <a:srgbClr val="FF0066"/>
                  </a:solidFill>
                  <a:latin typeface="Verdana" panose="020B0604030504040204" pitchFamily="34" charset="0"/>
                  <a:ea typeface="굴림" panose="020B0600000101010101" pitchFamily="50" charset="-127"/>
                </a:defRPr>
              </a:lvl5pPr>
              <a:lvl6pPr marL="25146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6pPr>
              <a:lvl7pPr marL="29718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7pPr>
              <a:lvl8pPr marL="34290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8pPr>
              <a:lvl9pPr marL="38862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9pPr>
            </a:lstStyle>
            <a:p>
              <a:pPr algn="l" eaLnBrk="1" latinLnBrk="0" hangingPunct="1"/>
              <a:r>
                <a:rPr kumimoji="0" lang="en-US" altLang="ko-KR" sz="1000" b="1">
                  <a:solidFill>
                    <a:schemeClr val="folHlink"/>
                  </a:solidFill>
                  <a:ea typeface="바탕" panose="02030600000101010101" pitchFamily="18" charset="-127"/>
                </a:rPr>
                <a:t>PC1</a:t>
              </a:r>
            </a:p>
          </p:txBody>
        </p:sp>
        <p:sp>
          <p:nvSpPr>
            <p:cNvPr id="13" name="Text Box 268"/>
            <p:cNvSpPr txBox="1">
              <a:spLocks noChangeArrowheads="1"/>
            </p:cNvSpPr>
            <p:nvPr/>
          </p:nvSpPr>
          <p:spPr bwMode="auto">
            <a:xfrm>
              <a:off x="1046516" y="2733675"/>
              <a:ext cx="460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FF0066"/>
                  </a:solidFill>
                  <a:latin typeface="Verdana" panose="020B0604030504040204" pitchFamily="34" charset="0"/>
                  <a:ea typeface="굴림" panose="020B0600000101010101" pitchFamily="50" charset="-127"/>
                </a:defRPr>
              </a:lvl1pPr>
              <a:lvl2pPr marL="742950" indent="-285750" eaLnBrk="0" hangingPunct="0">
                <a:defRPr kumimoji="1" sz="1400">
                  <a:solidFill>
                    <a:srgbClr val="FF0066"/>
                  </a:solidFill>
                  <a:latin typeface="Verdana" panose="020B0604030504040204" pitchFamily="34" charset="0"/>
                  <a:ea typeface="굴림" panose="020B0600000101010101" pitchFamily="50" charset="-127"/>
                </a:defRPr>
              </a:lvl2pPr>
              <a:lvl3pPr marL="1143000" indent="-228600" eaLnBrk="0" hangingPunct="0">
                <a:defRPr kumimoji="1" sz="1400">
                  <a:solidFill>
                    <a:srgbClr val="FF0066"/>
                  </a:solidFill>
                  <a:latin typeface="Verdana" panose="020B0604030504040204" pitchFamily="34" charset="0"/>
                  <a:ea typeface="굴림" panose="020B0600000101010101" pitchFamily="50" charset="-127"/>
                </a:defRPr>
              </a:lvl3pPr>
              <a:lvl4pPr marL="1600200" indent="-228600" eaLnBrk="0" hangingPunct="0">
                <a:defRPr kumimoji="1" sz="1400">
                  <a:solidFill>
                    <a:srgbClr val="FF0066"/>
                  </a:solidFill>
                  <a:latin typeface="Verdana" panose="020B0604030504040204" pitchFamily="34" charset="0"/>
                  <a:ea typeface="굴림" panose="020B0600000101010101" pitchFamily="50" charset="-127"/>
                </a:defRPr>
              </a:lvl4pPr>
              <a:lvl5pPr marL="2057400" indent="-228600" eaLnBrk="0" hangingPunct="0">
                <a:defRPr kumimoji="1" sz="1400">
                  <a:solidFill>
                    <a:srgbClr val="FF0066"/>
                  </a:solidFill>
                  <a:latin typeface="Verdana" panose="020B0604030504040204" pitchFamily="34" charset="0"/>
                  <a:ea typeface="굴림" panose="020B0600000101010101" pitchFamily="50" charset="-127"/>
                </a:defRPr>
              </a:lvl5pPr>
              <a:lvl6pPr marL="25146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6pPr>
              <a:lvl7pPr marL="29718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7pPr>
              <a:lvl8pPr marL="34290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8pPr>
              <a:lvl9pPr marL="38862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9pPr>
            </a:lstStyle>
            <a:p>
              <a:pPr algn="l" eaLnBrk="1" latinLnBrk="0" hangingPunct="1"/>
              <a:r>
                <a:rPr kumimoji="0" lang="en-US" altLang="ko-KR" sz="1000" b="1">
                  <a:solidFill>
                    <a:schemeClr val="folHlink"/>
                  </a:solidFill>
                  <a:ea typeface="바탕" panose="02030600000101010101" pitchFamily="18" charset="-127"/>
                </a:rPr>
                <a:t>PC2</a:t>
              </a:r>
            </a:p>
          </p:txBody>
        </p:sp>
        <p:sp>
          <p:nvSpPr>
            <p:cNvPr id="14" name="Text Box 269"/>
            <p:cNvSpPr txBox="1">
              <a:spLocks noChangeArrowheads="1"/>
            </p:cNvSpPr>
            <p:nvPr/>
          </p:nvSpPr>
          <p:spPr bwMode="auto">
            <a:xfrm>
              <a:off x="1103666" y="4525963"/>
              <a:ext cx="460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FF0066"/>
                  </a:solidFill>
                  <a:latin typeface="Verdana" panose="020B0604030504040204" pitchFamily="34" charset="0"/>
                  <a:ea typeface="굴림" panose="020B0600000101010101" pitchFamily="50" charset="-127"/>
                </a:defRPr>
              </a:lvl1pPr>
              <a:lvl2pPr marL="742950" indent="-285750" eaLnBrk="0" hangingPunct="0">
                <a:defRPr kumimoji="1" sz="1400">
                  <a:solidFill>
                    <a:srgbClr val="FF0066"/>
                  </a:solidFill>
                  <a:latin typeface="Verdana" panose="020B0604030504040204" pitchFamily="34" charset="0"/>
                  <a:ea typeface="굴림" panose="020B0600000101010101" pitchFamily="50" charset="-127"/>
                </a:defRPr>
              </a:lvl2pPr>
              <a:lvl3pPr marL="1143000" indent="-228600" eaLnBrk="0" hangingPunct="0">
                <a:defRPr kumimoji="1" sz="1400">
                  <a:solidFill>
                    <a:srgbClr val="FF0066"/>
                  </a:solidFill>
                  <a:latin typeface="Verdana" panose="020B0604030504040204" pitchFamily="34" charset="0"/>
                  <a:ea typeface="굴림" panose="020B0600000101010101" pitchFamily="50" charset="-127"/>
                </a:defRPr>
              </a:lvl3pPr>
              <a:lvl4pPr marL="1600200" indent="-228600" eaLnBrk="0" hangingPunct="0">
                <a:defRPr kumimoji="1" sz="1400">
                  <a:solidFill>
                    <a:srgbClr val="FF0066"/>
                  </a:solidFill>
                  <a:latin typeface="Verdana" panose="020B0604030504040204" pitchFamily="34" charset="0"/>
                  <a:ea typeface="굴림" panose="020B0600000101010101" pitchFamily="50" charset="-127"/>
                </a:defRPr>
              </a:lvl4pPr>
              <a:lvl5pPr marL="2057400" indent="-228600" eaLnBrk="0" hangingPunct="0">
                <a:defRPr kumimoji="1" sz="1400">
                  <a:solidFill>
                    <a:srgbClr val="FF0066"/>
                  </a:solidFill>
                  <a:latin typeface="Verdana" panose="020B0604030504040204" pitchFamily="34" charset="0"/>
                  <a:ea typeface="굴림" panose="020B0600000101010101" pitchFamily="50" charset="-127"/>
                </a:defRPr>
              </a:lvl5pPr>
              <a:lvl6pPr marL="25146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6pPr>
              <a:lvl7pPr marL="29718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7pPr>
              <a:lvl8pPr marL="34290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8pPr>
              <a:lvl9pPr marL="3886200" indent="-228600" algn="ctr" eaLnBrk="0" fontAlgn="base" hangingPunct="0">
                <a:spcBef>
                  <a:spcPct val="0"/>
                </a:spcBef>
                <a:spcAft>
                  <a:spcPct val="0"/>
                </a:spcAft>
                <a:defRPr kumimoji="1" sz="1400">
                  <a:solidFill>
                    <a:srgbClr val="FF0066"/>
                  </a:solidFill>
                  <a:latin typeface="Verdana" panose="020B0604030504040204" pitchFamily="34" charset="0"/>
                  <a:ea typeface="굴림" panose="020B0600000101010101" pitchFamily="50" charset="-127"/>
                </a:defRPr>
              </a:lvl9pPr>
            </a:lstStyle>
            <a:p>
              <a:pPr algn="l" eaLnBrk="1" latinLnBrk="0" hangingPunct="1"/>
              <a:r>
                <a:rPr kumimoji="0" lang="en-US" altLang="ko-KR" sz="1000" b="1">
                  <a:solidFill>
                    <a:schemeClr val="folHlink"/>
                  </a:solidFill>
                  <a:ea typeface="바탕" panose="02030600000101010101" pitchFamily="18" charset="-127"/>
                </a:rPr>
                <a:t>PC3</a:t>
              </a:r>
            </a:p>
          </p:txBody>
        </p:sp>
      </p:grpSp>
      <p:sp>
        <p:nvSpPr>
          <p:cNvPr id="16" name="직사각형 15"/>
          <p:cNvSpPr/>
          <p:nvPr/>
        </p:nvSpPr>
        <p:spPr>
          <a:xfrm>
            <a:off x="5024076" y="4571672"/>
            <a:ext cx="3236309" cy="391967"/>
          </a:xfrm>
          <a:prstGeom prst="rect">
            <a:avLst/>
          </a:prstGeom>
          <a:solidFill>
            <a:srgbClr val="002060"/>
          </a:solidFill>
        </p:spPr>
        <p:txBody>
          <a:bodyPr wrap="square">
            <a:spAutoFit/>
          </a:bodyPr>
          <a:lstStyle/>
          <a:p>
            <a:pPr algn="ctr">
              <a:lnSpc>
                <a:spcPct val="120000"/>
              </a:lnSpc>
            </a:pPr>
            <a:r>
              <a:rPr lang="en-US" altLang="ko-KR" b="1" dirty="0">
                <a:solidFill>
                  <a:srgbClr val="FFFF00"/>
                </a:solidFill>
              </a:rPr>
              <a:t>Chemical Target Prediction</a:t>
            </a:r>
          </a:p>
        </p:txBody>
      </p:sp>
      <p:cxnSp>
        <p:nvCxnSpPr>
          <p:cNvPr id="6" name="직선 연결선 5"/>
          <p:cNvCxnSpPr/>
          <p:nvPr/>
        </p:nvCxnSpPr>
        <p:spPr>
          <a:xfrm>
            <a:off x="4211960" y="1520788"/>
            <a:ext cx="0" cy="4644516"/>
          </a:xfrm>
          <a:prstGeom prst="line">
            <a:avLst/>
          </a:prstGeom>
          <a:ln w="28575">
            <a:solidFill>
              <a:srgbClr val="0A3E7F"/>
            </a:solidFill>
            <a:prstDash val="dash"/>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524118" y="1520788"/>
            <a:ext cx="3236309" cy="358624"/>
          </a:xfrm>
          <a:prstGeom prst="rect">
            <a:avLst/>
          </a:prstGeom>
          <a:solidFill>
            <a:srgbClr val="002060"/>
          </a:solidFill>
        </p:spPr>
        <p:txBody>
          <a:bodyPr wrap="square">
            <a:spAutoFit/>
          </a:bodyPr>
          <a:lstStyle/>
          <a:p>
            <a:pPr algn="ctr">
              <a:lnSpc>
                <a:spcPct val="120000"/>
              </a:lnSpc>
            </a:pPr>
            <a:r>
              <a:rPr lang="en-US" altLang="ko-KR" sz="1600" b="1" dirty="0">
                <a:solidFill>
                  <a:srgbClr val="FFFF00"/>
                </a:solidFill>
              </a:rPr>
              <a:t>Library Selection</a:t>
            </a:r>
          </a:p>
        </p:txBody>
      </p:sp>
    </p:spTree>
    <p:extLst>
      <p:ext uri="{BB962C8B-B14F-4D97-AF65-F5344CB8AC3E}">
        <p14:creationId xmlns:p14="http://schemas.microsoft.com/office/powerpoint/2010/main" val="1846062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7467493" cy="400110"/>
          </a:xfrm>
          <a:prstGeom prst="rect">
            <a:avLst/>
          </a:prstGeom>
          <a:noFill/>
        </p:spPr>
        <p:txBody>
          <a:bodyPr wrap="none" rtlCol="0" anchor="ctr" anchorCtr="0">
            <a:spAutoFit/>
          </a:bodyPr>
          <a:lstStyle/>
          <a:p>
            <a:r>
              <a:rPr lang="en-US" altLang="ko-KR" sz="2000" b="1" dirty="0">
                <a:solidFill>
                  <a:schemeClr val="bg1"/>
                </a:solidFill>
              </a:rPr>
              <a:t>Receptor Structure Unknown &amp; Ligand Structure known (1)</a:t>
            </a:r>
            <a:endParaRPr lang="ko-KR" altLang="en-US" sz="2000" b="1" dirty="0">
              <a:solidFill>
                <a:schemeClr val="bg1"/>
              </a:solidFill>
            </a:endParaRPr>
          </a:p>
        </p:txBody>
      </p:sp>
      <p:sp>
        <p:nvSpPr>
          <p:cNvPr id="3" name="직사각형 2"/>
          <p:cNvSpPr/>
          <p:nvPr/>
        </p:nvSpPr>
        <p:spPr>
          <a:xfrm>
            <a:off x="179512" y="800708"/>
            <a:ext cx="7668852" cy="1172629"/>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ko-KR" b="1" dirty="0">
                <a:solidFill>
                  <a:srgbClr val="0070C0"/>
                </a:solidFill>
              </a:rPr>
              <a:t>Analog based drug design</a:t>
            </a:r>
          </a:p>
          <a:p>
            <a:pPr marL="285750" indent="-285750">
              <a:lnSpc>
                <a:spcPct val="130000"/>
              </a:lnSpc>
              <a:buFont typeface="Arial" panose="020B0604020202020204" pitchFamily="34" charset="0"/>
              <a:buChar char="•"/>
            </a:pPr>
            <a:r>
              <a:rPr lang="en-US" altLang="ko-KR" b="1" dirty="0">
                <a:solidFill>
                  <a:srgbClr val="0070C0"/>
                </a:solidFill>
              </a:rPr>
              <a:t>Develop pharmacophore models &amp; hypo-synthesis</a:t>
            </a:r>
          </a:p>
          <a:p>
            <a:pPr marL="285750" indent="-285750">
              <a:lnSpc>
                <a:spcPct val="130000"/>
              </a:lnSpc>
              <a:buFont typeface="Arial" panose="020B0604020202020204" pitchFamily="34" charset="0"/>
              <a:buChar char="•"/>
            </a:pPr>
            <a:r>
              <a:rPr lang="en-US" altLang="ko-KR" b="1" dirty="0">
                <a:solidFill>
                  <a:srgbClr val="0070C0"/>
                </a:solidFill>
              </a:rPr>
              <a:t>ACD DB searching, Similarity search, QSAR</a:t>
            </a:r>
          </a:p>
        </p:txBody>
      </p:sp>
      <p:grpSp>
        <p:nvGrpSpPr>
          <p:cNvPr id="8" name="그룹 7"/>
          <p:cNvGrpSpPr/>
          <p:nvPr/>
        </p:nvGrpSpPr>
        <p:grpSpPr>
          <a:xfrm>
            <a:off x="1841810" y="2005655"/>
            <a:ext cx="5460381" cy="4231657"/>
            <a:chOff x="2010384" y="2105519"/>
            <a:chExt cx="5123232" cy="3966465"/>
          </a:xfrm>
        </p:grpSpPr>
        <p:grpSp>
          <p:nvGrpSpPr>
            <p:cNvPr id="7" name="그룹 6"/>
            <p:cNvGrpSpPr/>
            <p:nvPr/>
          </p:nvGrpSpPr>
          <p:grpSpPr>
            <a:xfrm>
              <a:off x="2010384" y="2312876"/>
              <a:ext cx="5123232" cy="3759108"/>
              <a:chOff x="2010384" y="2312876"/>
              <a:chExt cx="5123232" cy="3759108"/>
            </a:xfrm>
          </p:grpSpPr>
          <p:pic>
            <p:nvPicPr>
              <p:cNvPr id="4097" name="_x337942504" descr="EMB00000c941c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384" y="2312876"/>
                <a:ext cx="5123232" cy="3759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55774" y="3302236"/>
                <a:ext cx="668773" cy="230832"/>
              </a:xfrm>
              <a:prstGeom prst="rect">
                <a:avLst/>
              </a:prstGeom>
              <a:solidFill>
                <a:schemeClr val="bg1"/>
              </a:solidFill>
            </p:spPr>
            <p:txBody>
              <a:bodyPr wrap="none" rtlCol="0">
                <a:spAutoFit/>
              </a:bodyPr>
              <a:lstStyle/>
              <a:p>
                <a:r>
                  <a:rPr lang="en-US" altLang="ko-KR" sz="900" b="1" dirty="0"/>
                  <a:t>Ligand</a:t>
                </a:r>
                <a:r>
                  <a:rPr lang="ko-KR" altLang="en-US" sz="900" b="1" dirty="0"/>
                  <a:t>의</a:t>
                </a:r>
              </a:p>
            </p:txBody>
          </p:sp>
        </p:grpSp>
        <p:pic>
          <p:nvPicPr>
            <p:cNvPr id="4099" name="_x322341096" descr="EMB00000c941c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711" y="2105519"/>
              <a:ext cx="1490452" cy="11967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149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7467493" cy="400110"/>
          </a:xfrm>
          <a:prstGeom prst="rect">
            <a:avLst/>
          </a:prstGeom>
          <a:noFill/>
        </p:spPr>
        <p:txBody>
          <a:bodyPr wrap="none" rtlCol="0" anchor="ctr" anchorCtr="0">
            <a:spAutoFit/>
          </a:bodyPr>
          <a:lstStyle/>
          <a:p>
            <a:r>
              <a:rPr lang="en-US" altLang="ko-KR" sz="2000" b="1" dirty="0">
                <a:solidFill>
                  <a:schemeClr val="bg1"/>
                </a:solidFill>
              </a:rPr>
              <a:t>Receptor Structure Unknown &amp; Ligand Structure known (2)</a:t>
            </a:r>
            <a:endParaRPr lang="ko-KR" altLang="en-US" sz="2000" b="1" dirty="0">
              <a:solidFill>
                <a:schemeClr val="bg1"/>
              </a:solidFill>
            </a:endParaRPr>
          </a:p>
        </p:txBody>
      </p:sp>
      <p:sp>
        <p:nvSpPr>
          <p:cNvPr id="3" name="직사각형 2"/>
          <p:cNvSpPr/>
          <p:nvPr/>
        </p:nvSpPr>
        <p:spPr>
          <a:xfrm>
            <a:off x="179512" y="800708"/>
            <a:ext cx="7668852" cy="412742"/>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ko-KR" b="1" dirty="0">
                <a:solidFill>
                  <a:srgbClr val="0070C0"/>
                </a:solidFill>
              </a:rPr>
              <a:t>Homology Modeling</a:t>
            </a:r>
          </a:p>
        </p:txBody>
      </p:sp>
      <p:graphicFrame>
        <p:nvGraphicFramePr>
          <p:cNvPr id="4" name="Object 5"/>
          <p:cNvGraphicFramePr>
            <a:graphicFrameLocks noChangeAspect="1"/>
          </p:cNvGraphicFramePr>
          <p:nvPr>
            <p:extLst/>
          </p:nvPr>
        </p:nvGraphicFramePr>
        <p:xfrm>
          <a:off x="6318360" y="1098159"/>
          <a:ext cx="2559916" cy="2340260"/>
        </p:xfrm>
        <a:graphic>
          <a:graphicData uri="http://schemas.openxmlformats.org/presentationml/2006/ole">
            <mc:AlternateContent xmlns:mc="http://schemas.openxmlformats.org/markup-compatibility/2006">
              <mc:Choice xmlns:v="urn:schemas-microsoft-com:vml" Requires="v">
                <p:oleObj spid="_x0000_s15373" name="Image" r:id="rId3" imgW="9320635" imgH="8520635" progId="Photoshop.Image.7">
                  <p:embed/>
                </p:oleObj>
              </mc:Choice>
              <mc:Fallback>
                <p:oleObj name="Image" r:id="rId3" imgW="9320635" imgH="8520635" progId="Photoshop.Image.7">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360" y="1098159"/>
                        <a:ext cx="2559916" cy="2340260"/>
                      </a:xfrm>
                      <a:prstGeom prst="rect">
                        <a:avLst/>
                      </a:prstGeom>
                      <a:noFill/>
                      <a:ln>
                        <a:noFill/>
                      </a:ln>
                      <a:effectLst/>
                    </p:spPr>
                  </p:pic>
                </p:oleObj>
              </mc:Fallback>
            </mc:AlternateContent>
          </a:graphicData>
        </a:graphic>
      </p:graphicFrame>
      <p:sp>
        <p:nvSpPr>
          <p:cNvPr id="5" name="Rectangle 6"/>
          <p:cNvSpPr>
            <a:spLocks noChangeArrowheads="1"/>
          </p:cNvSpPr>
          <p:nvPr/>
        </p:nvSpPr>
        <p:spPr bwMode="auto">
          <a:xfrm>
            <a:off x="436198" y="1611635"/>
            <a:ext cx="3097212"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900" dirty="0">
                <a:latin typeface="Courier New" panose="02070309020205020404" pitchFamily="49" charset="0"/>
              </a:rPr>
              <a:t>MAFLGLFSLLVLQSMATGATFPEEAIADLSVNMYNRLRATGEDENILFSPLSIALAMGMMELGAQGSTQKEIRHSMGYDSLKNGEEFSFLKEFSNMVTAKESQYVMKIANSLFVQNGFHVNEEFLQMMKKYFNAAVNHVDFSQNVAVANYINKWVENNTNNLVKDLVSPRDFDAATYLALINAVYFKGNWKSQFRPENTRTFSFTKDDESEVQIPMMYQQGEFYYGEFSDGSNEAGGIYQVLEIPYEGDEISMMLVLSRQEVPLATLEPLVKAQLVEEWANSVKKQKVEVYLPRFTVEQEIDLKDVLKALGITEIFIKDANLTGLSDNKEIFLSKAIHKSFLEVNEEGSEAAAVSGMIAISRMAVLYPQVIVDHPFFFLIRNRRTGTILFMGRVMHPETMNTSGHDFEEL</a:t>
            </a:r>
          </a:p>
        </p:txBody>
      </p:sp>
      <p:sp>
        <p:nvSpPr>
          <p:cNvPr id="6" name="AutoShape 8"/>
          <p:cNvSpPr>
            <a:spLocks noChangeArrowheads="1"/>
          </p:cNvSpPr>
          <p:nvPr/>
        </p:nvSpPr>
        <p:spPr bwMode="auto">
          <a:xfrm>
            <a:off x="3611438" y="2033290"/>
            <a:ext cx="360363" cy="360362"/>
          </a:xfrm>
          <a:prstGeom prst="plus">
            <a:avLst>
              <a:gd name="adj" fmla="val 43801"/>
            </a:avLst>
          </a:prstGeom>
          <a:solidFill>
            <a:srgbClr val="FF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7" name="Text Box 9"/>
          <p:cNvSpPr txBox="1">
            <a:spLocks noChangeArrowheads="1"/>
          </p:cNvSpPr>
          <p:nvPr/>
        </p:nvSpPr>
        <p:spPr bwMode="auto">
          <a:xfrm>
            <a:off x="4103948" y="1988840"/>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dirty="0"/>
              <a:t>Computer</a:t>
            </a:r>
          </a:p>
        </p:txBody>
      </p:sp>
      <p:sp>
        <p:nvSpPr>
          <p:cNvPr id="8" name="Text Box 10"/>
          <p:cNvSpPr txBox="1">
            <a:spLocks noChangeArrowheads="1"/>
          </p:cNvSpPr>
          <p:nvPr/>
        </p:nvSpPr>
        <p:spPr bwMode="auto">
          <a:xfrm>
            <a:off x="5400092" y="1779290"/>
            <a:ext cx="5397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4800" dirty="0">
                <a:solidFill>
                  <a:srgbClr val="FF3399"/>
                </a:solidFill>
              </a:rPr>
              <a:t>=</a:t>
            </a:r>
          </a:p>
        </p:txBody>
      </p:sp>
      <p:sp>
        <p:nvSpPr>
          <p:cNvPr id="9" name="TextBox 8"/>
          <p:cNvSpPr txBox="1"/>
          <p:nvPr/>
        </p:nvSpPr>
        <p:spPr>
          <a:xfrm>
            <a:off x="972496" y="3068960"/>
            <a:ext cx="1979324" cy="276999"/>
          </a:xfrm>
          <a:prstGeom prst="rect">
            <a:avLst/>
          </a:prstGeom>
          <a:noFill/>
        </p:spPr>
        <p:txBody>
          <a:bodyPr wrap="none" rtlCol="0">
            <a:spAutoFit/>
          </a:bodyPr>
          <a:lstStyle/>
          <a:p>
            <a:r>
              <a:rPr lang="en-US" altLang="ko-KR" sz="1200" b="1" dirty="0"/>
              <a:t>Target Protein Sequence</a:t>
            </a:r>
            <a:endParaRPr lang="ko-KR" altLang="en-US" sz="1200" b="1" dirty="0"/>
          </a:p>
        </p:txBody>
      </p:sp>
      <p:pic>
        <p:nvPicPr>
          <p:cNvPr id="12" name="그림 11"/>
          <p:cNvPicPr>
            <a:picLocks noChangeAspect="1"/>
          </p:cNvPicPr>
          <p:nvPr/>
        </p:nvPicPr>
        <p:blipFill>
          <a:blip r:embed="rId5"/>
          <a:stretch>
            <a:fillRect/>
          </a:stretch>
        </p:blipFill>
        <p:spPr>
          <a:xfrm>
            <a:off x="493973" y="3888800"/>
            <a:ext cx="3609975" cy="2085975"/>
          </a:xfrm>
          <a:prstGeom prst="rect">
            <a:avLst/>
          </a:prstGeom>
        </p:spPr>
      </p:pic>
      <p:sp>
        <p:nvSpPr>
          <p:cNvPr id="13" name="TextBox 12"/>
          <p:cNvSpPr txBox="1"/>
          <p:nvPr/>
        </p:nvSpPr>
        <p:spPr>
          <a:xfrm>
            <a:off x="935596" y="5989984"/>
            <a:ext cx="2237344" cy="276999"/>
          </a:xfrm>
          <a:prstGeom prst="rect">
            <a:avLst/>
          </a:prstGeom>
          <a:noFill/>
        </p:spPr>
        <p:txBody>
          <a:bodyPr wrap="none" rtlCol="0">
            <a:spAutoFit/>
          </a:bodyPr>
          <a:lstStyle/>
          <a:p>
            <a:r>
              <a:rPr lang="en-US" altLang="ko-KR" sz="1200" b="1" dirty="0"/>
              <a:t>Sequence Alignment Search</a:t>
            </a:r>
            <a:endParaRPr lang="ko-KR" altLang="en-US" sz="1200" b="1" dirty="0"/>
          </a:p>
        </p:txBody>
      </p:sp>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191" y="3841613"/>
            <a:ext cx="3046136" cy="200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090031" y="5989984"/>
            <a:ext cx="1866345" cy="276999"/>
          </a:xfrm>
          <a:prstGeom prst="rect">
            <a:avLst/>
          </a:prstGeom>
          <a:noFill/>
        </p:spPr>
        <p:txBody>
          <a:bodyPr wrap="none" rtlCol="0">
            <a:spAutoFit/>
          </a:bodyPr>
          <a:lstStyle/>
          <a:p>
            <a:r>
              <a:rPr lang="en-US" altLang="ko-KR" sz="1200" b="1" dirty="0"/>
              <a:t>Binding Site Prediction</a:t>
            </a:r>
            <a:endParaRPr lang="ko-KR" altLang="en-US" sz="1200" b="1" dirty="0"/>
          </a:p>
        </p:txBody>
      </p:sp>
    </p:spTree>
    <p:extLst>
      <p:ext uri="{BB962C8B-B14F-4D97-AF65-F5344CB8AC3E}">
        <p14:creationId xmlns:p14="http://schemas.microsoft.com/office/powerpoint/2010/main" val="2104330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7045903" cy="400110"/>
          </a:xfrm>
          <a:prstGeom prst="rect">
            <a:avLst/>
          </a:prstGeom>
          <a:noFill/>
        </p:spPr>
        <p:txBody>
          <a:bodyPr wrap="none" rtlCol="0" anchor="ctr" anchorCtr="0">
            <a:spAutoFit/>
          </a:bodyPr>
          <a:lstStyle/>
          <a:p>
            <a:r>
              <a:rPr lang="en-US" altLang="ko-KR" sz="2000" b="1" dirty="0">
                <a:solidFill>
                  <a:schemeClr val="bg1"/>
                </a:solidFill>
              </a:rPr>
              <a:t>Receptor Structure known &amp; Ligand Structure Unknown</a:t>
            </a:r>
            <a:endParaRPr lang="ko-KR" altLang="en-US" sz="2000" b="1" dirty="0">
              <a:solidFill>
                <a:schemeClr val="bg1"/>
              </a:solidFill>
            </a:endParaRPr>
          </a:p>
        </p:txBody>
      </p:sp>
      <p:sp>
        <p:nvSpPr>
          <p:cNvPr id="3" name="직사각형 2"/>
          <p:cNvSpPr/>
          <p:nvPr/>
        </p:nvSpPr>
        <p:spPr>
          <a:xfrm>
            <a:off x="179512" y="800708"/>
            <a:ext cx="7668852" cy="72436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b="1" dirty="0">
                <a:solidFill>
                  <a:srgbClr val="0070C0"/>
                </a:solidFill>
              </a:rPr>
              <a:t>Find ligands or ligand fragment to fill receptor site</a:t>
            </a:r>
          </a:p>
          <a:p>
            <a:pPr marL="285750" indent="-285750">
              <a:lnSpc>
                <a:spcPct val="120000"/>
              </a:lnSpc>
              <a:buFont typeface="Arial" panose="020B0604020202020204" pitchFamily="34" charset="0"/>
              <a:buChar char="•"/>
            </a:pPr>
            <a:r>
              <a:rPr lang="en-US" altLang="ko-KR" b="1" dirty="0">
                <a:solidFill>
                  <a:srgbClr val="0070C0"/>
                </a:solidFill>
              </a:rPr>
              <a:t>Receptor based 3D searching</a:t>
            </a:r>
          </a:p>
        </p:txBody>
      </p:sp>
      <p:grpSp>
        <p:nvGrpSpPr>
          <p:cNvPr id="20" name="그룹 19"/>
          <p:cNvGrpSpPr/>
          <p:nvPr/>
        </p:nvGrpSpPr>
        <p:grpSpPr>
          <a:xfrm>
            <a:off x="198719" y="2816932"/>
            <a:ext cx="8733758" cy="352425"/>
            <a:chOff x="30680" y="2771775"/>
            <a:chExt cx="8733758" cy="352425"/>
          </a:xfrm>
        </p:grpSpPr>
        <p:sp>
          <p:nvSpPr>
            <p:cNvPr id="21" name="Rectangle 7"/>
            <p:cNvSpPr>
              <a:spLocks noChangeArrowheads="1"/>
            </p:cNvSpPr>
            <p:nvPr/>
          </p:nvSpPr>
          <p:spPr bwMode="auto">
            <a:xfrm>
              <a:off x="603849" y="2781300"/>
              <a:ext cx="4044351" cy="342900"/>
            </a:xfrm>
            <a:prstGeom prst="rect">
              <a:avLst/>
            </a:prstGeom>
            <a:gradFill rotWithShape="1">
              <a:gsLst>
                <a:gs pos="0">
                  <a:srgbClr val="4D4D4D"/>
                </a:gs>
                <a:gs pos="100000">
                  <a:srgbClr val="FFCC66"/>
                </a:gs>
              </a:gsLst>
              <a:lin ang="0" scaled="1"/>
            </a:gradFill>
            <a:ln w="9525">
              <a:noFill/>
              <a:miter lim="800000"/>
              <a:headEnd/>
              <a:tailEnd/>
            </a:ln>
          </p:spPr>
          <p:txBody>
            <a:bodyPr wrap="none" anchor="ctr"/>
            <a:lstStyle/>
            <a:p>
              <a:endParaRPr lang="ko-KR" altLang="ko-KR" sz="1400" b="1">
                <a:latin typeface="+mj-lt"/>
              </a:endParaRPr>
            </a:p>
          </p:txBody>
        </p:sp>
        <p:sp>
          <p:nvSpPr>
            <p:cNvPr id="22" name="Rectangle 8"/>
            <p:cNvSpPr>
              <a:spLocks noChangeArrowheads="1"/>
            </p:cNvSpPr>
            <p:nvPr/>
          </p:nvSpPr>
          <p:spPr bwMode="auto">
            <a:xfrm>
              <a:off x="4648200" y="2781300"/>
              <a:ext cx="4116238" cy="342900"/>
            </a:xfrm>
            <a:prstGeom prst="rect">
              <a:avLst/>
            </a:prstGeom>
            <a:gradFill rotWithShape="1">
              <a:gsLst>
                <a:gs pos="0">
                  <a:srgbClr val="FFCC66"/>
                </a:gs>
                <a:gs pos="100000">
                  <a:srgbClr val="33CC33"/>
                </a:gs>
              </a:gsLst>
              <a:lin ang="0" scaled="1"/>
            </a:gradFill>
            <a:ln w="9525">
              <a:noFill/>
              <a:miter lim="800000"/>
              <a:headEnd/>
              <a:tailEnd/>
            </a:ln>
          </p:spPr>
          <p:txBody>
            <a:bodyPr wrap="none" anchor="ctr"/>
            <a:lstStyle/>
            <a:p>
              <a:endParaRPr lang="ko-KR" altLang="ko-KR" sz="1400" b="1">
                <a:latin typeface="+mj-lt"/>
              </a:endParaRPr>
            </a:p>
          </p:txBody>
        </p:sp>
        <p:sp>
          <p:nvSpPr>
            <p:cNvPr id="23" name="Text Box 9"/>
            <p:cNvSpPr txBox="1">
              <a:spLocks noChangeArrowheads="1"/>
            </p:cNvSpPr>
            <p:nvPr/>
          </p:nvSpPr>
          <p:spPr bwMode="auto">
            <a:xfrm>
              <a:off x="654050" y="2771775"/>
              <a:ext cx="1213794" cy="307777"/>
            </a:xfrm>
            <a:prstGeom prst="rect">
              <a:avLst/>
            </a:prstGeom>
            <a:noFill/>
            <a:ln w="9525">
              <a:noFill/>
              <a:miter lim="800000"/>
              <a:headEnd/>
              <a:tailEnd/>
            </a:ln>
          </p:spPr>
          <p:txBody>
            <a:bodyPr wrap="none">
              <a:spAutoFit/>
            </a:bodyPr>
            <a:lstStyle/>
            <a:p>
              <a:r>
                <a:rPr lang="en-US" altLang="ko-KR" sz="1400" b="1" dirty="0">
                  <a:solidFill>
                    <a:srgbClr val="FFFF00"/>
                  </a:solidFill>
                  <a:latin typeface="+mj-lt"/>
                  <a:ea typeface="굴림" pitchFamily="50" charset="-127"/>
                </a:rPr>
                <a:t>10</a:t>
              </a:r>
              <a:r>
                <a:rPr lang="en-US" altLang="ko-KR" sz="1400" b="1" baseline="30000" dirty="0">
                  <a:solidFill>
                    <a:srgbClr val="FFFF00"/>
                  </a:solidFill>
                  <a:latin typeface="+mj-lt"/>
                  <a:ea typeface="굴림" pitchFamily="50" charset="-127"/>
                </a:rPr>
                <a:t>-3</a:t>
              </a:r>
              <a:r>
                <a:rPr lang="en-US" altLang="ko-KR" sz="1400" b="1" dirty="0">
                  <a:solidFill>
                    <a:srgbClr val="FFFF00"/>
                  </a:solidFill>
                  <a:latin typeface="+mj-lt"/>
                  <a:ea typeface="굴림" pitchFamily="50" charset="-127"/>
                </a:rPr>
                <a:t>M (</a:t>
              </a:r>
              <a:r>
                <a:rPr lang="en-US" altLang="ko-KR" sz="1400" b="1" dirty="0" err="1">
                  <a:solidFill>
                    <a:srgbClr val="FFFF00"/>
                  </a:solidFill>
                  <a:latin typeface="+mj-lt"/>
                  <a:ea typeface="굴림" pitchFamily="50" charset="-127"/>
                </a:rPr>
                <a:t>mM</a:t>
              </a:r>
              <a:r>
                <a:rPr lang="en-US" altLang="ko-KR" sz="1400" b="1" dirty="0">
                  <a:solidFill>
                    <a:srgbClr val="FFFF00"/>
                  </a:solidFill>
                  <a:latin typeface="+mj-lt"/>
                  <a:ea typeface="굴림" pitchFamily="50" charset="-127"/>
                </a:rPr>
                <a:t>)</a:t>
              </a:r>
            </a:p>
          </p:txBody>
        </p:sp>
        <p:sp>
          <p:nvSpPr>
            <p:cNvPr id="24" name="Text Box 10"/>
            <p:cNvSpPr txBox="1">
              <a:spLocks noChangeArrowheads="1"/>
            </p:cNvSpPr>
            <p:nvPr/>
          </p:nvSpPr>
          <p:spPr bwMode="auto">
            <a:xfrm>
              <a:off x="7337425" y="2781300"/>
              <a:ext cx="1157689" cy="307777"/>
            </a:xfrm>
            <a:prstGeom prst="rect">
              <a:avLst/>
            </a:prstGeom>
            <a:noFill/>
            <a:ln w="9525">
              <a:noFill/>
              <a:miter lim="800000"/>
              <a:headEnd/>
              <a:tailEnd/>
            </a:ln>
          </p:spPr>
          <p:txBody>
            <a:bodyPr wrap="none">
              <a:spAutoFit/>
            </a:bodyPr>
            <a:lstStyle/>
            <a:p>
              <a:r>
                <a:rPr lang="en-US" altLang="ko-KR" sz="1400" b="1">
                  <a:solidFill>
                    <a:srgbClr val="FF0066"/>
                  </a:solidFill>
                  <a:latin typeface="+mj-lt"/>
                  <a:ea typeface="굴림" pitchFamily="50" charset="-127"/>
                </a:rPr>
                <a:t>10</a:t>
              </a:r>
              <a:r>
                <a:rPr lang="en-US" altLang="ko-KR" sz="1400" b="1" baseline="30000">
                  <a:solidFill>
                    <a:srgbClr val="FF0066"/>
                  </a:solidFill>
                  <a:latin typeface="+mj-lt"/>
                  <a:ea typeface="굴림" pitchFamily="50" charset="-127"/>
                </a:rPr>
                <a:t>-9</a:t>
              </a:r>
              <a:r>
                <a:rPr lang="en-US" altLang="ko-KR" sz="1400" b="1">
                  <a:solidFill>
                    <a:srgbClr val="FF0066"/>
                  </a:solidFill>
                  <a:latin typeface="+mj-lt"/>
                  <a:ea typeface="굴림" pitchFamily="50" charset="-127"/>
                </a:rPr>
                <a:t>M (nM)</a:t>
              </a:r>
            </a:p>
          </p:txBody>
        </p:sp>
        <p:sp>
          <p:nvSpPr>
            <p:cNvPr id="25" name="Text Box 11"/>
            <p:cNvSpPr txBox="1">
              <a:spLocks noChangeArrowheads="1"/>
            </p:cNvSpPr>
            <p:nvPr/>
          </p:nvSpPr>
          <p:spPr bwMode="auto">
            <a:xfrm>
              <a:off x="4289425" y="2781300"/>
              <a:ext cx="1159292" cy="307777"/>
            </a:xfrm>
            <a:prstGeom prst="rect">
              <a:avLst/>
            </a:prstGeom>
            <a:noFill/>
            <a:ln w="9525">
              <a:noFill/>
              <a:miter lim="800000"/>
              <a:headEnd/>
              <a:tailEnd/>
            </a:ln>
          </p:spPr>
          <p:txBody>
            <a:bodyPr wrap="none">
              <a:spAutoFit/>
            </a:bodyPr>
            <a:lstStyle/>
            <a:p>
              <a:r>
                <a:rPr lang="en-US" altLang="ko-KR" sz="1400" b="1">
                  <a:solidFill>
                    <a:srgbClr val="FF0066"/>
                  </a:solidFill>
                  <a:latin typeface="+mj-lt"/>
                  <a:ea typeface="굴림" pitchFamily="50" charset="-127"/>
                </a:rPr>
                <a:t>10</a:t>
              </a:r>
              <a:r>
                <a:rPr lang="en-US" altLang="ko-KR" sz="1400" b="1" baseline="30000">
                  <a:solidFill>
                    <a:srgbClr val="FF0066"/>
                  </a:solidFill>
                  <a:latin typeface="+mj-lt"/>
                  <a:ea typeface="굴림" pitchFamily="50" charset="-127"/>
                </a:rPr>
                <a:t>-6</a:t>
              </a:r>
              <a:r>
                <a:rPr lang="en-US" altLang="ko-KR" sz="1400" b="1">
                  <a:solidFill>
                    <a:srgbClr val="FF0066"/>
                  </a:solidFill>
                  <a:latin typeface="+mj-lt"/>
                  <a:ea typeface="굴림" pitchFamily="50" charset="-127"/>
                </a:rPr>
                <a:t>M (</a:t>
              </a:r>
              <a:r>
                <a:rPr lang="en-US" altLang="ko-KR" sz="1400" b="1">
                  <a:solidFill>
                    <a:srgbClr val="FF0066"/>
                  </a:solidFill>
                  <a:latin typeface="+mj-lt"/>
                  <a:ea typeface="굴림" pitchFamily="50" charset="-127"/>
                  <a:cs typeface="Arial" pitchFamily="34" charset="0"/>
                </a:rPr>
                <a:t>µ</a:t>
              </a:r>
              <a:r>
                <a:rPr lang="en-US" altLang="ko-KR" sz="1400" b="1">
                  <a:solidFill>
                    <a:srgbClr val="FF0066"/>
                  </a:solidFill>
                  <a:latin typeface="+mj-lt"/>
                  <a:ea typeface="굴림" pitchFamily="50" charset="-127"/>
                </a:rPr>
                <a:t>M)</a:t>
              </a:r>
            </a:p>
          </p:txBody>
        </p:sp>
        <p:sp>
          <p:nvSpPr>
            <p:cNvPr id="26" name="Text Box 12"/>
            <p:cNvSpPr txBox="1">
              <a:spLocks noChangeArrowheads="1"/>
            </p:cNvSpPr>
            <p:nvPr/>
          </p:nvSpPr>
          <p:spPr bwMode="auto">
            <a:xfrm>
              <a:off x="30680" y="2798552"/>
              <a:ext cx="494046" cy="307777"/>
            </a:xfrm>
            <a:prstGeom prst="rect">
              <a:avLst/>
            </a:prstGeom>
            <a:noFill/>
            <a:ln w="9525">
              <a:noFill/>
              <a:miter lim="800000"/>
              <a:headEnd/>
              <a:tailEnd/>
            </a:ln>
          </p:spPr>
          <p:txBody>
            <a:bodyPr wrap="none">
              <a:spAutoFit/>
            </a:bodyPr>
            <a:lstStyle/>
            <a:p>
              <a:r>
                <a:rPr lang="en-US" altLang="ko-KR" sz="1400" b="1" dirty="0">
                  <a:latin typeface="+mj-lt"/>
                  <a:ea typeface="굴림" pitchFamily="50" charset="-127"/>
                </a:rPr>
                <a:t>IC</a:t>
              </a:r>
              <a:r>
                <a:rPr lang="en-US" altLang="ko-KR" sz="1400" b="1" baseline="-25000" dirty="0">
                  <a:latin typeface="+mj-lt"/>
                  <a:ea typeface="굴림" pitchFamily="50" charset="-127"/>
                </a:rPr>
                <a:t>50</a:t>
              </a:r>
            </a:p>
          </p:txBody>
        </p:sp>
      </p:grpSp>
      <p:grpSp>
        <p:nvGrpSpPr>
          <p:cNvPr id="27" name="그룹 26"/>
          <p:cNvGrpSpPr/>
          <p:nvPr/>
        </p:nvGrpSpPr>
        <p:grpSpPr>
          <a:xfrm>
            <a:off x="1007604" y="1772816"/>
            <a:ext cx="7500490" cy="852872"/>
            <a:chOff x="809625" y="1852228"/>
            <a:chExt cx="7500490" cy="852872"/>
          </a:xfrm>
        </p:grpSpPr>
        <p:sp>
          <p:nvSpPr>
            <p:cNvPr id="28" name="Text Box 13"/>
            <p:cNvSpPr txBox="1">
              <a:spLocks noChangeArrowheads="1"/>
            </p:cNvSpPr>
            <p:nvPr/>
          </p:nvSpPr>
          <p:spPr bwMode="auto">
            <a:xfrm>
              <a:off x="3064204" y="1864928"/>
              <a:ext cx="846707" cy="430887"/>
            </a:xfrm>
            <a:prstGeom prst="rect">
              <a:avLst/>
            </a:prstGeom>
            <a:noFill/>
            <a:ln w="9525">
              <a:noFill/>
              <a:miter lim="800000"/>
              <a:headEnd/>
              <a:tailEnd/>
            </a:ln>
          </p:spPr>
          <p:txBody>
            <a:bodyPr wrap="none">
              <a:spAutoFit/>
            </a:bodyPr>
            <a:lstStyle/>
            <a:p>
              <a:r>
                <a:rPr lang="en-US" altLang="ko-KR" sz="1100" b="1">
                  <a:latin typeface="+mj-lt"/>
                  <a:ea typeface="굴림" pitchFamily="50" charset="-127"/>
                </a:rPr>
                <a:t>Scaffold </a:t>
              </a:r>
            </a:p>
            <a:p>
              <a:r>
                <a:rPr lang="en-US" altLang="ko-KR" sz="1100" b="1">
                  <a:latin typeface="+mj-lt"/>
                  <a:ea typeface="굴림" pitchFamily="50" charset="-127"/>
                </a:rPr>
                <a:t>validation</a:t>
              </a:r>
            </a:p>
          </p:txBody>
        </p:sp>
        <p:sp>
          <p:nvSpPr>
            <p:cNvPr id="29" name="Text Box 14"/>
            <p:cNvSpPr txBox="1">
              <a:spLocks noChangeArrowheads="1"/>
            </p:cNvSpPr>
            <p:nvPr/>
          </p:nvSpPr>
          <p:spPr bwMode="auto">
            <a:xfrm>
              <a:off x="5451804" y="1877628"/>
              <a:ext cx="941473" cy="430887"/>
            </a:xfrm>
            <a:prstGeom prst="rect">
              <a:avLst/>
            </a:prstGeom>
            <a:noFill/>
            <a:ln w="9525">
              <a:noFill/>
              <a:miter lim="800000"/>
              <a:headEnd/>
              <a:tailEnd/>
            </a:ln>
          </p:spPr>
          <p:txBody>
            <a:bodyPr wrap="square">
              <a:spAutoFit/>
            </a:bodyPr>
            <a:lstStyle/>
            <a:p>
              <a:r>
                <a:rPr lang="en-US" altLang="ko-KR" sz="1100" b="1" dirty="0">
                  <a:latin typeface="+mj-lt"/>
                  <a:ea typeface="굴림" pitchFamily="50" charset="-127"/>
                </a:rPr>
                <a:t>Lead</a:t>
              </a:r>
            </a:p>
            <a:p>
              <a:r>
                <a:rPr lang="en-US" altLang="ko-KR" sz="1100" b="1" dirty="0">
                  <a:latin typeface="+mj-lt"/>
                  <a:ea typeface="굴림" pitchFamily="50" charset="-127"/>
                </a:rPr>
                <a:t>generation</a:t>
              </a:r>
            </a:p>
          </p:txBody>
        </p:sp>
        <p:sp>
          <p:nvSpPr>
            <p:cNvPr id="30" name="Text Box 15"/>
            <p:cNvSpPr txBox="1">
              <a:spLocks noChangeArrowheads="1"/>
            </p:cNvSpPr>
            <p:nvPr/>
          </p:nvSpPr>
          <p:spPr bwMode="auto">
            <a:xfrm>
              <a:off x="854404" y="1915728"/>
              <a:ext cx="829073" cy="430887"/>
            </a:xfrm>
            <a:prstGeom prst="rect">
              <a:avLst/>
            </a:prstGeom>
            <a:noFill/>
            <a:ln w="9525">
              <a:noFill/>
              <a:miter lim="800000"/>
              <a:headEnd/>
              <a:tailEnd/>
            </a:ln>
          </p:spPr>
          <p:txBody>
            <a:bodyPr wrap="none">
              <a:spAutoFit/>
            </a:bodyPr>
            <a:lstStyle/>
            <a:p>
              <a:r>
                <a:rPr lang="en-US" altLang="ko-KR" sz="1100" b="1" dirty="0">
                  <a:latin typeface="+mj-lt"/>
                  <a:ea typeface="굴림" pitchFamily="50" charset="-127"/>
                </a:rPr>
                <a:t>Scaffold </a:t>
              </a:r>
            </a:p>
            <a:p>
              <a:r>
                <a:rPr lang="en-US" altLang="ko-KR" sz="1100" b="1" dirty="0">
                  <a:latin typeface="+mj-lt"/>
                  <a:ea typeface="굴림" pitchFamily="50" charset="-127"/>
                </a:rPr>
                <a:t>screening</a:t>
              </a:r>
            </a:p>
          </p:txBody>
        </p:sp>
        <p:sp>
          <p:nvSpPr>
            <p:cNvPr id="31" name="AutoShape 16"/>
            <p:cNvSpPr>
              <a:spLocks noChangeArrowheads="1"/>
            </p:cNvSpPr>
            <p:nvPr/>
          </p:nvSpPr>
          <p:spPr bwMode="auto">
            <a:xfrm>
              <a:off x="3048000" y="2400300"/>
              <a:ext cx="914400" cy="304800"/>
            </a:xfrm>
            <a:prstGeom prst="curvedDownArrow">
              <a:avLst>
                <a:gd name="adj1" fmla="val 60000"/>
                <a:gd name="adj2" fmla="val 120000"/>
                <a:gd name="adj3" fmla="val 33333"/>
              </a:avLst>
            </a:prstGeom>
            <a:solidFill>
              <a:srgbClr val="FFCC99"/>
            </a:solidFill>
            <a:ln w="9525">
              <a:solidFill>
                <a:schemeClr val="tx1"/>
              </a:solidFill>
              <a:miter lim="800000"/>
              <a:headEnd/>
              <a:tailEnd/>
            </a:ln>
          </p:spPr>
          <p:txBody>
            <a:bodyPr wrap="none" anchor="ctr"/>
            <a:lstStyle/>
            <a:p>
              <a:endParaRPr lang="ko-KR" altLang="ko-KR" sz="1400" b="1">
                <a:latin typeface="+mj-lt"/>
              </a:endParaRPr>
            </a:p>
          </p:txBody>
        </p:sp>
        <p:sp>
          <p:nvSpPr>
            <p:cNvPr id="32" name="AutoShape 17"/>
            <p:cNvSpPr>
              <a:spLocks noChangeArrowheads="1"/>
            </p:cNvSpPr>
            <p:nvPr/>
          </p:nvSpPr>
          <p:spPr bwMode="auto">
            <a:xfrm>
              <a:off x="5410200" y="2400300"/>
              <a:ext cx="914400" cy="304800"/>
            </a:xfrm>
            <a:prstGeom prst="curvedDownArrow">
              <a:avLst>
                <a:gd name="adj1" fmla="val 60000"/>
                <a:gd name="adj2" fmla="val 120000"/>
                <a:gd name="adj3" fmla="val 33333"/>
              </a:avLst>
            </a:prstGeom>
            <a:solidFill>
              <a:srgbClr val="66FF66"/>
            </a:solidFill>
            <a:ln w="9525">
              <a:solidFill>
                <a:schemeClr val="tx1"/>
              </a:solidFill>
              <a:miter lim="800000"/>
              <a:headEnd/>
              <a:tailEnd/>
            </a:ln>
          </p:spPr>
          <p:txBody>
            <a:bodyPr wrap="none" anchor="ctr"/>
            <a:lstStyle/>
            <a:p>
              <a:endParaRPr lang="ko-KR" altLang="ko-KR" sz="1400" b="1">
                <a:latin typeface="+mj-lt"/>
              </a:endParaRPr>
            </a:p>
          </p:txBody>
        </p:sp>
        <p:sp>
          <p:nvSpPr>
            <p:cNvPr id="33" name="AutoShape 18"/>
            <p:cNvSpPr>
              <a:spLocks noChangeArrowheads="1"/>
            </p:cNvSpPr>
            <p:nvPr/>
          </p:nvSpPr>
          <p:spPr bwMode="auto">
            <a:xfrm>
              <a:off x="809625" y="2400300"/>
              <a:ext cx="914400" cy="304800"/>
            </a:xfrm>
            <a:prstGeom prst="curvedDownArrow">
              <a:avLst>
                <a:gd name="adj1" fmla="val 60000"/>
                <a:gd name="adj2" fmla="val 120000"/>
                <a:gd name="adj3" fmla="val 33333"/>
              </a:avLst>
            </a:prstGeom>
            <a:solidFill>
              <a:srgbClr val="C0C0C0"/>
            </a:solidFill>
            <a:ln w="9525">
              <a:solidFill>
                <a:schemeClr val="tx1"/>
              </a:solidFill>
              <a:miter lim="800000"/>
              <a:headEnd/>
              <a:tailEnd/>
            </a:ln>
          </p:spPr>
          <p:txBody>
            <a:bodyPr wrap="none" anchor="ctr"/>
            <a:lstStyle/>
            <a:p>
              <a:endParaRPr lang="ko-KR" altLang="ko-KR" sz="1400" b="1">
                <a:latin typeface="+mj-lt"/>
              </a:endParaRPr>
            </a:p>
          </p:txBody>
        </p:sp>
        <p:sp>
          <p:nvSpPr>
            <p:cNvPr id="34" name="Text Box 20"/>
            <p:cNvSpPr txBox="1">
              <a:spLocks noChangeArrowheads="1"/>
            </p:cNvSpPr>
            <p:nvPr/>
          </p:nvSpPr>
          <p:spPr bwMode="auto">
            <a:xfrm>
              <a:off x="7274254" y="1852228"/>
              <a:ext cx="1035861" cy="430887"/>
            </a:xfrm>
            <a:prstGeom prst="rect">
              <a:avLst/>
            </a:prstGeom>
            <a:noFill/>
            <a:ln w="9525">
              <a:noFill/>
              <a:miter lim="800000"/>
              <a:headEnd/>
              <a:tailEnd/>
            </a:ln>
          </p:spPr>
          <p:txBody>
            <a:bodyPr wrap="none">
              <a:spAutoFit/>
            </a:bodyPr>
            <a:lstStyle/>
            <a:p>
              <a:r>
                <a:rPr lang="en-US" altLang="ko-KR" sz="1100" b="1">
                  <a:latin typeface="+mj-lt"/>
                  <a:ea typeface="굴림" pitchFamily="50" charset="-127"/>
                </a:rPr>
                <a:t>Profile</a:t>
              </a:r>
            </a:p>
            <a:p>
              <a:r>
                <a:rPr lang="en-US" altLang="ko-KR" sz="1100" b="1">
                  <a:latin typeface="+mj-lt"/>
                  <a:ea typeface="굴림" pitchFamily="50" charset="-127"/>
                </a:rPr>
                <a:t>optimization</a:t>
              </a:r>
            </a:p>
          </p:txBody>
        </p:sp>
        <p:sp>
          <p:nvSpPr>
            <p:cNvPr id="35" name="AutoShape 21"/>
            <p:cNvSpPr>
              <a:spLocks noChangeArrowheads="1"/>
            </p:cNvSpPr>
            <p:nvPr/>
          </p:nvSpPr>
          <p:spPr bwMode="auto">
            <a:xfrm>
              <a:off x="7391400" y="2400300"/>
              <a:ext cx="838200" cy="304800"/>
            </a:xfrm>
            <a:prstGeom prst="curvedUpArrow">
              <a:avLst>
                <a:gd name="adj1" fmla="val 55000"/>
                <a:gd name="adj2" fmla="val 110000"/>
                <a:gd name="adj3" fmla="val 33333"/>
              </a:avLst>
            </a:prstGeom>
            <a:solidFill>
              <a:schemeClr val="accent1"/>
            </a:solidFill>
            <a:ln w="9525">
              <a:solidFill>
                <a:schemeClr val="tx1"/>
              </a:solidFill>
              <a:miter lim="800000"/>
              <a:headEnd/>
              <a:tailEnd/>
            </a:ln>
          </p:spPr>
          <p:txBody>
            <a:bodyPr wrap="none" anchor="ctr"/>
            <a:lstStyle/>
            <a:p>
              <a:endParaRPr lang="ko-KR" altLang="ko-KR" sz="1400" b="1">
                <a:latin typeface="+mj-lt"/>
              </a:endParaRPr>
            </a:p>
          </p:txBody>
        </p:sp>
      </p:grpSp>
      <p:grpSp>
        <p:nvGrpSpPr>
          <p:cNvPr id="36" name="그룹 35"/>
          <p:cNvGrpSpPr/>
          <p:nvPr/>
        </p:nvGrpSpPr>
        <p:grpSpPr>
          <a:xfrm>
            <a:off x="781050" y="3396050"/>
            <a:ext cx="7581900" cy="1841500"/>
            <a:chOff x="739775" y="3162300"/>
            <a:chExt cx="7581900" cy="1841500"/>
          </a:xfrm>
        </p:grpSpPr>
        <p:pic>
          <p:nvPicPr>
            <p:cNvPr id="37" name="Picture 4" descr="pim1_8417A"/>
            <p:cNvPicPr>
              <a:picLocks noChangeAspect="1" noChangeArrowheads="1"/>
            </p:cNvPicPr>
            <p:nvPr/>
          </p:nvPicPr>
          <p:blipFill>
            <a:blip r:embed="rId2" cstate="print"/>
            <a:srcRect/>
            <a:stretch>
              <a:fillRect/>
            </a:stretch>
          </p:blipFill>
          <p:spPr bwMode="auto">
            <a:xfrm>
              <a:off x="739775" y="3162300"/>
              <a:ext cx="2306638" cy="1841500"/>
            </a:xfrm>
            <a:prstGeom prst="rect">
              <a:avLst/>
            </a:prstGeom>
            <a:solidFill>
              <a:schemeClr val="bg2"/>
            </a:solidFill>
            <a:ln w="12700">
              <a:solidFill>
                <a:schemeClr val="tx1"/>
              </a:solidFill>
              <a:miter lim="800000"/>
              <a:headEnd/>
              <a:tailEnd/>
            </a:ln>
          </p:spPr>
        </p:pic>
        <p:pic>
          <p:nvPicPr>
            <p:cNvPr id="38" name="Picture 5" descr="fgfr1_9070B"/>
            <p:cNvPicPr>
              <a:picLocks noChangeAspect="1" noChangeArrowheads="1"/>
            </p:cNvPicPr>
            <p:nvPr/>
          </p:nvPicPr>
          <p:blipFill>
            <a:blip r:embed="rId3" cstate="print"/>
            <a:srcRect/>
            <a:stretch>
              <a:fillRect/>
            </a:stretch>
          </p:blipFill>
          <p:spPr bwMode="auto">
            <a:xfrm>
              <a:off x="3376613" y="3162300"/>
              <a:ext cx="2306637" cy="1841500"/>
            </a:xfrm>
            <a:prstGeom prst="rect">
              <a:avLst/>
            </a:prstGeom>
            <a:solidFill>
              <a:schemeClr val="bg2"/>
            </a:solidFill>
            <a:ln w="12700">
              <a:solidFill>
                <a:schemeClr val="tx1"/>
              </a:solidFill>
              <a:miter lim="800000"/>
              <a:headEnd/>
              <a:tailEnd/>
            </a:ln>
          </p:spPr>
        </p:pic>
        <p:pic>
          <p:nvPicPr>
            <p:cNvPr id="39" name="Picture 6" descr="braf_4720A"/>
            <p:cNvPicPr>
              <a:picLocks noChangeAspect="1" noChangeArrowheads="1"/>
            </p:cNvPicPr>
            <p:nvPr/>
          </p:nvPicPr>
          <p:blipFill>
            <a:blip r:embed="rId4" cstate="print"/>
            <a:srcRect/>
            <a:stretch>
              <a:fillRect/>
            </a:stretch>
          </p:blipFill>
          <p:spPr bwMode="auto">
            <a:xfrm>
              <a:off x="6013450" y="3162300"/>
              <a:ext cx="2308225" cy="1841500"/>
            </a:xfrm>
            <a:prstGeom prst="rect">
              <a:avLst/>
            </a:prstGeom>
            <a:solidFill>
              <a:schemeClr val="bg2"/>
            </a:solidFill>
            <a:ln w="12700">
              <a:solidFill>
                <a:schemeClr val="tx1"/>
              </a:solidFill>
              <a:miter lim="800000"/>
              <a:headEnd/>
              <a:tailEnd/>
            </a:ln>
          </p:spPr>
        </p:pic>
        <p:sp>
          <p:nvSpPr>
            <p:cNvPr id="40" name="Text Box 23"/>
            <p:cNvSpPr txBox="1">
              <a:spLocks noChangeArrowheads="1"/>
            </p:cNvSpPr>
            <p:nvPr/>
          </p:nvSpPr>
          <p:spPr bwMode="auto">
            <a:xfrm>
              <a:off x="1484313" y="3811588"/>
              <a:ext cx="274434" cy="276999"/>
            </a:xfrm>
            <a:prstGeom prst="rect">
              <a:avLst/>
            </a:prstGeom>
            <a:noFill/>
            <a:ln w="9525">
              <a:noFill/>
              <a:miter lim="800000"/>
              <a:headEnd/>
              <a:tailEnd/>
            </a:ln>
          </p:spPr>
          <p:txBody>
            <a:bodyPr wrap="none">
              <a:spAutoFit/>
            </a:bodyPr>
            <a:lstStyle/>
            <a:p>
              <a:r>
                <a:rPr lang="en-US" altLang="ko-KR" sz="1200" b="1">
                  <a:latin typeface="+mj-lt"/>
                  <a:ea typeface="굴림" pitchFamily="50" charset="-127"/>
                </a:rPr>
                <a:t>1</a:t>
              </a:r>
            </a:p>
          </p:txBody>
        </p:sp>
        <p:sp>
          <p:nvSpPr>
            <p:cNvPr id="41" name="Text Box 24"/>
            <p:cNvSpPr txBox="1">
              <a:spLocks noChangeArrowheads="1"/>
            </p:cNvSpPr>
            <p:nvPr/>
          </p:nvSpPr>
          <p:spPr bwMode="auto">
            <a:xfrm>
              <a:off x="1633538" y="4165600"/>
              <a:ext cx="274434" cy="276999"/>
            </a:xfrm>
            <a:prstGeom prst="rect">
              <a:avLst/>
            </a:prstGeom>
            <a:noFill/>
            <a:ln w="9525">
              <a:noFill/>
              <a:miter lim="800000"/>
              <a:headEnd/>
              <a:tailEnd/>
            </a:ln>
          </p:spPr>
          <p:txBody>
            <a:bodyPr wrap="none">
              <a:spAutoFit/>
            </a:bodyPr>
            <a:lstStyle/>
            <a:p>
              <a:r>
                <a:rPr lang="en-US" altLang="ko-KR" sz="1200" b="1">
                  <a:latin typeface="+mj-lt"/>
                  <a:ea typeface="굴림" pitchFamily="50" charset="-127"/>
                </a:rPr>
                <a:t>3</a:t>
              </a:r>
            </a:p>
          </p:txBody>
        </p:sp>
        <p:sp>
          <p:nvSpPr>
            <p:cNvPr id="42" name="Text Box 25"/>
            <p:cNvSpPr txBox="1">
              <a:spLocks noChangeArrowheads="1"/>
            </p:cNvSpPr>
            <p:nvPr/>
          </p:nvSpPr>
          <p:spPr bwMode="auto">
            <a:xfrm>
              <a:off x="1339850" y="4381500"/>
              <a:ext cx="274434" cy="276999"/>
            </a:xfrm>
            <a:prstGeom prst="rect">
              <a:avLst/>
            </a:prstGeom>
            <a:noFill/>
            <a:ln w="9525">
              <a:noFill/>
              <a:miter lim="800000"/>
              <a:headEnd/>
              <a:tailEnd/>
            </a:ln>
          </p:spPr>
          <p:txBody>
            <a:bodyPr wrap="none">
              <a:spAutoFit/>
            </a:bodyPr>
            <a:lstStyle/>
            <a:p>
              <a:r>
                <a:rPr lang="en-US" altLang="ko-KR" sz="1200" b="1">
                  <a:latin typeface="+mj-lt"/>
                  <a:ea typeface="굴림" pitchFamily="50" charset="-127"/>
                </a:rPr>
                <a:t>5</a:t>
              </a:r>
            </a:p>
          </p:txBody>
        </p:sp>
        <p:sp>
          <p:nvSpPr>
            <p:cNvPr id="43" name="Text Box 26"/>
            <p:cNvSpPr txBox="1">
              <a:spLocks noChangeArrowheads="1"/>
            </p:cNvSpPr>
            <p:nvPr/>
          </p:nvSpPr>
          <p:spPr bwMode="auto">
            <a:xfrm>
              <a:off x="1254125" y="4005263"/>
              <a:ext cx="274434" cy="276999"/>
            </a:xfrm>
            <a:prstGeom prst="rect">
              <a:avLst/>
            </a:prstGeom>
            <a:noFill/>
            <a:ln w="9525">
              <a:noFill/>
              <a:miter lim="800000"/>
              <a:headEnd/>
              <a:tailEnd/>
            </a:ln>
          </p:spPr>
          <p:txBody>
            <a:bodyPr wrap="none">
              <a:spAutoFit/>
            </a:bodyPr>
            <a:lstStyle/>
            <a:p>
              <a:r>
                <a:rPr lang="en-US" altLang="ko-KR" sz="1200" b="1">
                  <a:latin typeface="+mj-lt"/>
                  <a:ea typeface="굴림" pitchFamily="50" charset="-127"/>
                </a:rPr>
                <a:t>7</a:t>
              </a:r>
            </a:p>
          </p:txBody>
        </p:sp>
      </p:grpSp>
      <p:sp>
        <p:nvSpPr>
          <p:cNvPr id="44" name="Text Box 27"/>
          <p:cNvSpPr txBox="1">
            <a:spLocks noChangeArrowheads="1"/>
          </p:cNvSpPr>
          <p:nvPr/>
        </p:nvSpPr>
        <p:spPr bwMode="auto">
          <a:xfrm>
            <a:off x="669925" y="5344070"/>
            <a:ext cx="2530475" cy="830997"/>
          </a:xfrm>
          <a:prstGeom prst="rect">
            <a:avLst/>
          </a:prstGeom>
          <a:noFill/>
          <a:ln w="9525">
            <a:noFill/>
            <a:miter lim="800000"/>
            <a:headEnd/>
            <a:tailEnd/>
          </a:ln>
        </p:spPr>
        <p:txBody>
          <a:bodyPr>
            <a:spAutoFit/>
          </a:bodyPr>
          <a:lstStyle/>
          <a:p>
            <a:pPr algn="ctr"/>
            <a:r>
              <a:rPr lang="en-US" altLang="ko-KR" sz="1200" b="1" dirty="0">
                <a:latin typeface="+mj-lt"/>
                <a:ea typeface="굴림" pitchFamily="50" charset="-127"/>
              </a:rPr>
              <a:t>Compound 1</a:t>
            </a:r>
          </a:p>
          <a:p>
            <a:pPr algn="ctr"/>
            <a:r>
              <a:rPr lang="en-US" altLang="ko-KR" sz="1200" b="1" dirty="0">
                <a:latin typeface="+mj-lt"/>
                <a:ea typeface="굴림" pitchFamily="50" charset="-127"/>
              </a:rPr>
              <a:t>low affinity ~200</a:t>
            </a:r>
            <a:r>
              <a:rPr lang="en-US" altLang="ko-KR" sz="1200" b="1" dirty="0">
                <a:latin typeface="+mj-lt"/>
                <a:ea typeface="굴림" pitchFamily="50" charset="-127"/>
                <a:cs typeface="Arial" pitchFamily="34" charset="0"/>
              </a:rPr>
              <a:t>µ</a:t>
            </a:r>
            <a:r>
              <a:rPr lang="en-US" altLang="ko-KR" sz="1200" b="1" dirty="0">
                <a:latin typeface="+mj-lt"/>
                <a:ea typeface="굴림" pitchFamily="50" charset="-127"/>
              </a:rPr>
              <a:t>M</a:t>
            </a:r>
          </a:p>
          <a:p>
            <a:pPr algn="ctr"/>
            <a:endParaRPr lang="en-US" altLang="ko-KR" sz="1200" b="1" dirty="0">
              <a:latin typeface="+mj-lt"/>
              <a:ea typeface="굴림" pitchFamily="50" charset="-127"/>
            </a:endParaRPr>
          </a:p>
          <a:p>
            <a:pPr algn="ctr"/>
            <a:r>
              <a:rPr lang="en-US" altLang="ko-KR" sz="1200" b="1" dirty="0">
                <a:solidFill>
                  <a:schemeClr val="accent2">
                    <a:lumMod val="75000"/>
                  </a:schemeClr>
                </a:solidFill>
                <a:latin typeface="+mj-lt"/>
                <a:ea typeface="굴림" pitchFamily="50" charset="-127"/>
              </a:rPr>
              <a:t>low specificity</a:t>
            </a:r>
          </a:p>
        </p:txBody>
      </p:sp>
      <p:sp>
        <p:nvSpPr>
          <p:cNvPr id="45" name="Text Box 28"/>
          <p:cNvSpPr txBox="1">
            <a:spLocks noChangeArrowheads="1"/>
          </p:cNvSpPr>
          <p:nvPr/>
        </p:nvSpPr>
        <p:spPr bwMode="auto">
          <a:xfrm>
            <a:off x="3190875" y="5348833"/>
            <a:ext cx="2771775" cy="830997"/>
          </a:xfrm>
          <a:prstGeom prst="rect">
            <a:avLst/>
          </a:prstGeom>
          <a:noFill/>
          <a:ln w="9525">
            <a:noFill/>
            <a:miter lim="800000"/>
            <a:headEnd/>
            <a:tailEnd/>
          </a:ln>
        </p:spPr>
        <p:txBody>
          <a:bodyPr>
            <a:spAutoFit/>
          </a:bodyPr>
          <a:lstStyle/>
          <a:p>
            <a:pPr algn="ctr"/>
            <a:r>
              <a:rPr lang="en-US" altLang="ko-KR" sz="1200" b="1" dirty="0">
                <a:latin typeface="+mj-lt"/>
                <a:ea typeface="굴림" pitchFamily="50" charset="-127"/>
              </a:rPr>
              <a:t>Compound 2</a:t>
            </a:r>
          </a:p>
          <a:p>
            <a:pPr algn="ctr"/>
            <a:r>
              <a:rPr lang="en-US" altLang="ko-KR" sz="1200" b="1" dirty="0">
                <a:latin typeface="+mj-lt"/>
                <a:ea typeface="굴림" pitchFamily="50" charset="-127"/>
              </a:rPr>
              <a:t>moderate affinity ~2</a:t>
            </a:r>
            <a:r>
              <a:rPr lang="en-US" altLang="ko-KR" sz="1200" b="1" dirty="0">
                <a:latin typeface="+mj-lt"/>
                <a:ea typeface="굴림" pitchFamily="50" charset="-127"/>
                <a:cs typeface="Arial" pitchFamily="34" charset="0"/>
              </a:rPr>
              <a:t>µ</a:t>
            </a:r>
            <a:r>
              <a:rPr lang="en-US" altLang="ko-KR" sz="1200" b="1" dirty="0">
                <a:latin typeface="+mj-lt"/>
                <a:ea typeface="굴림" pitchFamily="50" charset="-127"/>
              </a:rPr>
              <a:t>M</a:t>
            </a:r>
          </a:p>
          <a:p>
            <a:pPr algn="ctr"/>
            <a:endParaRPr lang="en-US" altLang="ko-KR" sz="1200" b="1" dirty="0">
              <a:latin typeface="+mj-lt"/>
              <a:ea typeface="굴림" pitchFamily="50" charset="-127"/>
            </a:endParaRPr>
          </a:p>
          <a:p>
            <a:pPr algn="ctr"/>
            <a:r>
              <a:rPr lang="en-US" altLang="ko-KR" sz="1200" b="1" dirty="0">
                <a:solidFill>
                  <a:schemeClr val="accent2">
                    <a:lumMod val="75000"/>
                  </a:schemeClr>
                </a:solidFill>
                <a:latin typeface="+mj-lt"/>
                <a:ea typeface="굴림" pitchFamily="50" charset="-127"/>
              </a:rPr>
              <a:t>moderate specificity</a:t>
            </a:r>
          </a:p>
        </p:txBody>
      </p:sp>
      <p:sp>
        <p:nvSpPr>
          <p:cNvPr id="46" name="Text Box 29"/>
          <p:cNvSpPr txBox="1">
            <a:spLocks noChangeArrowheads="1"/>
          </p:cNvSpPr>
          <p:nvPr/>
        </p:nvSpPr>
        <p:spPr bwMode="auto">
          <a:xfrm>
            <a:off x="5953125" y="5301208"/>
            <a:ext cx="3000375" cy="830997"/>
          </a:xfrm>
          <a:prstGeom prst="rect">
            <a:avLst/>
          </a:prstGeom>
          <a:noFill/>
          <a:ln w="9525">
            <a:noFill/>
            <a:miter lim="800000"/>
            <a:headEnd/>
            <a:tailEnd/>
          </a:ln>
        </p:spPr>
        <p:txBody>
          <a:bodyPr>
            <a:spAutoFit/>
          </a:bodyPr>
          <a:lstStyle/>
          <a:p>
            <a:pPr algn="ctr"/>
            <a:r>
              <a:rPr lang="en-US" altLang="ko-KR" sz="1200" b="1" dirty="0">
                <a:latin typeface="+mj-lt"/>
                <a:ea typeface="굴림" pitchFamily="50" charset="-127"/>
              </a:rPr>
              <a:t>Compound 3</a:t>
            </a:r>
          </a:p>
          <a:p>
            <a:pPr algn="ctr"/>
            <a:r>
              <a:rPr lang="en-US" altLang="ko-KR" sz="1200" b="1" dirty="0">
                <a:latin typeface="+mj-lt"/>
                <a:ea typeface="굴림" pitchFamily="50" charset="-127"/>
              </a:rPr>
              <a:t>high affinity &lt;20nM</a:t>
            </a:r>
          </a:p>
          <a:p>
            <a:pPr algn="ctr"/>
            <a:endParaRPr lang="en-US" altLang="ko-KR" sz="1200" b="1" dirty="0">
              <a:latin typeface="+mj-lt"/>
              <a:ea typeface="굴림" pitchFamily="50" charset="-127"/>
            </a:endParaRPr>
          </a:p>
          <a:p>
            <a:pPr algn="ctr"/>
            <a:r>
              <a:rPr lang="en-US" altLang="ko-KR" sz="1200" b="1" dirty="0">
                <a:solidFill>
                  <a:schemeClr val="accent2">
                    <a:lumMod val="75000"/>
                  </a:schemeClr>
                </a:solidFill>
                <a:latin typeface="+mj-lt"/>
                <a:ea typeface="굴림" pitchFamily="50" charset="-127"/>
              </a:rPr>
              <a:t>high specificity</a:t>
            </a:r>
            <a:endParaRPr lang="en-US" altLang="ko-KR" sz="1200" b="1" baseline="30000" dirty="0">
              <a:solidFill>
                <a:schemeClr val="accent2">
                  <a:lumMod val="75000"/>
                </a:schemeClr>
              </a:solidFill>
              <a:latin typeface="+mj-lt"/>
              <a:ea typeface="굴림" pitchFamily="50" charset="-127"/>
            </a:endParaRPr>
          </a:p>
        </p:txBody>
      </p:sp>
    </p:spTree>
    <p:extLst>
      <p:ext uri="{BB962C8B-B14F-4D97-AF65-F5344CB8AC3E}">
        <p14:creationId xmlns:p14="http://schemas.microsoft.com/office/powerpoint/2010/main" val="1373778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4315797" cy="400110"/>
          </a:xfrm>
          <a:prstGeom prst="rect">
            <a:avLst/>
          </a:prstGeom>
          <a:noFill/>
        </p:spPr>
        <p:txBody>
          <a:bodyPr wrap="none" rtlCol="0" anchor="ctr" anchorCtr="0">
            <a:spAutoFit/>
          </a:bodyPr>
          <a:lstStyle/>
          <a:p>
            <a:r>
              <a:rPr lang="en-US" altLang="ko-KR" sz="2000" b="1" dirty="0">
                <a:solidFill>
                  <a:srgbClr val="FFFFFF"/>
                </a:solidFill>
              </a:rPr>
              <a:t>Scaffold based Lead Optimization</a:t>
            </a:r>
          </a:p>
        </p:txBody>
      </p:sp>
      <p:sp>
        <p:nvSpPr>
          <p:cNvPr id="31" name="Text Box 9"/>
          <p:cNvSpPr txBox="1">
            <a:spLocks noChangeArrowheads="1"/>
          </p:cNvSpPr>
          <p:nvPr/>
        </p:nvSpPr>
        <p:spPr bwMode="auto">
          <a:xfrm>
            <a:off x="861536" y="1503248"/>
            <a:ext cx="1096775" cy="261610"/>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100" b="1" dirty="0">
                <a:solidFill>
                  <a:prstClr val="black"/>
                </a:solidFill>
                <a:ea typeface="굴림" pitchFamily="50" charset="-127"/>
              </a:rPr>
              <a:t>IC</a:t>
            </a:r>
            <a:r>
              <a:rPr kumimoji="1" lang="en-US" altLang="ko-KR" sz="1100" b="1" baseline="-25000" dirty="0">
                <a:solidFill>
                  <a:prstClr val="black"/>
                </a:solidFill>
                <a:ea typeface="굴림" pitchFamily="50" charset="-127"/>
              </a:rPr>
              <a:t>50</a:t>
            </a:r>
            <a:r>
              <a:rPr kumimoji="1" lang="en-US" altLang="ko-KR" sz="1100" b="1" dirty="0">
                <a:solidFill>
                  <a:prstClr val="black"/>
                </a:solidFill>
                <a:ea typeface="굴림" pitchFamily="50" charset="-127"/>
              </a:rPr>
              <a:t> &gt; 200</a:t>
            </a:r>
            <a:r>
              <a:rPr kumimoji="1" lang="el-GR" altLang="ko-KR" sz="1100" b="1" dirty="0">
                <a:solidFill>
                  <a:prstClr val="black"/>
                </a:solidFill>
                <a:ea typeface="굴림" charset="-127"/>
                <a:cs typeface="Arial" pitchFamily="34" charset="0"/>
              </a:rPr>
              <a:t>μ</a:t>
            </a:r>
            <a:r>
              <a:rPr kumimoji="1" lang="en-US" altLang="ko-KR" sz="1100" b="1" dirty="0">
                <a:solidFill>
                  <a:prstClr val="black"/>
                </a:solidFill>
                <a:ea typeface="굴림" pitchFamily="50" charset="-127"/>
              </a:rPr>
              <a:t>M</a:t>
            </a:r>
          </a:p>
        </p:txBody>
      </p:sp>
      <p:sp>
        <p:nvSpPr>
          <p:cNvPr id="33" name="Rectangle 14"/>
          <p:cNvSpPr>
            <a:spLocks noChangeArrowheads="1"/>
          </p:cNvSpPr>
          <p:nvPr/>
        </p:nvSpPr>
        <p:spPr bwMode="auto">
          <a:xfrm>
            <a:off x="2903538" y="3327697"/>
            <a:ext cx="184731" cy="307777"/>
          </a:xfrm>
          <a:prstGeom prst="rect">
            <a:avLst/>
          </a:prstGeom>
          <a:noFill/>
          <a:ln w="9525" algn="ctr">
            <a:noFill/>
            <a:miter lim="800000"/>
            <a:headEnd/>
            <a:tailEnd/>
          </a:ln>
        </p:spPr>
        <p:txBody>
          <a:bodyPr wrap="none" anchor="ctr">
            <a:spAutoFit/>
          </a:bodyPr>
          <a:lstStyle/>
          <a:p>
            <a:pPr fontAlgn="base">
              <a:spcBef>
                <a:spcPct val="0"/>
              </a:spcBef>
              <a:spcAft>
                <a:spcPct val="0"/>
              </a:spcAft>
            </a:pPr>
            <a:endParaRPr kumimoji="1" lang="ko-KR" altLang="en-US" sz="1400" b="1">
              <a:solidFill>
                <a:prstClr val="black"/>
              </a:solidFill>
              <a:ea typeface="굴림" pitchFamily="50" charset="-127"/>
            </a:endParaRPr>
          </a:p>
        </p:txBody>
      </p:sp>
      <p:grpSp>
        <p:nvGrpSpPr>
          <p:cNvPr id="57" name="그룹 56"/>
          <p:cNvGrpSpPr/>
          <p:nvPr/>
        </p:nvGrpSpPr>
        <p:grpSpPr>
          <a:xfrm>
            <a:off x="3333131" y="872716"/>
            <a:ext cx="2477739" cy="1906463"/>
            <a:chOff x="3347384" y="930206"/>
            <a:chExt cx="2477739" cy="1906463"/>
          </a:xfrm>
        </p:grpSpPr>
        <p:pic>
          <p:nvPicPr>
            <p:cNvPr id="30" name="Picture 8" descr="pim_095320"/>
            <p:cNvPicPr>
              <a:picLocks noChangeAspect="1" noChangeArrowheads="1"/>
            </p:cNvPicPr>
            <p:nvPr/>
          </p:nvPicPr>
          <p:blipFill>
            <a:blip r:embed="rId2" cstate="print"/>
            <a:srcRect/>
            <a:stretch>
              <a:fillRect/>
            </a:stretch>
          </p:blipFill>
          <p:spPr bwMode="auto">
            <a:xfrm>
              <a:off x="3863168" y="1324190"/>
              <a:ext cx="1447800" cy="1119188"/>
            </a:xfrm>
            <a:prstGeom prst="rect">
              <a:avLst/>
            </a:prstGeom>
            <a:noFill/>
            <a:ln w="9525">
              <a:noFill/>
              <a:miter lim="800000"/>
              <a:headEnd/>
              <a:tailEnd/>
            </a:ln>
          </p:spPr>
        </p:pic>
        <p:sp>
          <p:nvSpPr>
            <p:cNvPr id="32" name="Text Box 10"/>
            <p:cNvSpPr txBox="1">
              <a:spLocks noChangeArrowheads="1"/>
            </p:cNvSpPr>
            <p:nvPr/>
          </p:nvSpPr>
          <p:spPr bwMode="auto">
            <a:xfrm>
              <a:off x="3954982" y="930206"/>
              <a:ext cx="1265090" cy="338554"/>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600" b="1" dirty="0">
                  <a:solidFill>
                    <a:prstClr val="black"/>
                  </a:solidFill>
                  <a:ea typeface="굴림" pitchFamily="50" charset="-127"/>
                </a:rPr>
                <a:t>Scaffold  A</a:t>
              </a:r>
            </a:p>
          </p:txBody>
        </p:sp>
        <p:sp>
          <p:nvSpPr>
            <p:cNvPr id="34" name="Text Box 15"/>
            <p:cNvSpPr txBox="1">
              <a:spLocks noChangeArrowheads="1"/>
            </p:cNvSpPr>
            <p:nvPr/>
          </p:nvSpPr>
          <p:spPr bwMode="auto">
            <a:xfrm>
              <a:off x="3347384" y="1821442"/>
              <a:ext cx="405880" cy="307777"/>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400" b="1">
                  <a:solidFill>
                    <a:srgbClr val="0070C0"/>
                  </a:solidFill>
                  <a:ea typeface="굴림" pitchFamily="50" charset="-127"/>
                </a:rPr>
                <a:t>R3</a:t>
              </a:r>
            </a:p>
          </p:txBody>
        </p:sp>
        <p:sp>
          <p:nvSpPr>
            <p:cNvPr id="35" name="Text Box 16"/>
            <p:cNvSpPr txBox="1">
              <a:spLocks noChangeArrowheads="1"/>
            </p:cNvSpPr>
            <p:nvPr/>
          </p:nvSpPr>
          <p:spPr bwMode="auto">
            <a:xfrm>
              <a:off x="4386412" y="2528892"/>
              <a:ext cx="405880" cy="307777"/>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400" b="1">
                  <a:solidFill>
                    <a:srgbClr val="0070C0"/>
                  </a:solidFill>
                  <a:ea typeface="굴림" pitchFamily="50" charset="-127"/>
                </a:rPr>
                <a:t>R2</a:t>
              </a:r>
            </a:p>
          </p:txBody>
        </p:sp>
        <p:sp>
          <p:nvSpPr>
            <p:cNvPr id="36" name="Text Box 17"/>
            <p:cNvSpPr txBox="1">
              <a:spLocks noChangeArrowheads="1"/>
            </p:cNvSpPr>
            <p:nvPr/>
          </p:nvSpPr>
          <p:spPr bwMode="auto">
            <a:xfrm>
              <a:off x="5419243" y="1754767"/>
              <a:ext cx="405880" cy="307777"/>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400" b="1">
                  <a:solidFill>
                    <a:srgbClr val="0070C0"/>
                  </a:solidFill>
                  <a:ea typeface="굴림" pitchFamily="50" charset="-127"/>
                </a:rPr>
                <a:t>R1</a:t>
              </a:r>
            </a:p>
          </p:txBody>
        </p:sp>
        <p:sp>
          <p:nvSpPr>
            <p:cNvPr id="37" name="Line 18"/>
            <p:cNvSpPr>
              <a:spLocks noChangeShapeType="1"/>
            </p:cNvSpPr>
            <p:nvPr/>
          </p:nvSpPr>
          <p:spPr bwMode="auto">
            <a:xfrm flipV="1">
              <a:off x="3701397" y="1938917"/>
              <a:ext cx="420687" cy="14287"/>
            </a:xfrm>
            <a:prstGeom prst="line">
              <a:avLst/>
            </a:prstGeom>
            <a:noFill/>
            <a:ln w="28575">
              <a:solidFill>
                <a:sysClr val="windowText" lastClr="000000"/>
              </a:solidFill>
              <a:round/>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b="1" i="0" u="none" strike="noStrike" kern="0" cap="none" spc="0" normalizeH="0" baseline="0" noProof="0">
                <a:ln>
                  <a:noFill/>
                </a:ln>
                <a:solidFill>
                  <a:srgbClr val="0070C0"/>
                </a:solidFill>
                <a:effectLst/>
                <a:uLnTx/>
                <a:uFillTx/>
                <a:ea typeface="굴림" charset="-127"/>
              </a:endParaRPr>
            </a:p>
          </p:txBody>
        </p:sp>
        <p:sp>
          <p:nvSpPr>
            <p:cNvPr id="38" name="Line 19"/>
            <p:cNvSpPr>
              <a:spLocks noChangeShapeType="1"/>
            </p:cNvSpPr>
            <p:nvPr/>
          </p:nvSpPr>
          <p:spPr bwMode="auto">
            <a:xfrm>
              <a:off x="4582940" y="2182817"/>
              <a:ext cx="0" cy="349250"/>
            </a:xfrm>
            <a:prstGeom prst="line">
              <a:avLst/>
            </a:prstGeom>
            <a:noFill/>
            <a:ln w="28575">
              <a:solidFill>
                <a:sysClr val="windowText" lastClr="000000"/>
              </a:solidFill>
              <a:round/>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b="1" i="0" u="none" strike="noStrike" kern="0" cap="none" spc="0" normalizeH="0" baseline="0" noProof="0">
                <a:ln>
                  <a:noFill/>
                </a:ln>
                <a:solidFill>
                  <a:srgbClr val="0070C0"/>
                </a:solidFill>
                <a:effectLst/>
                <a:uLnTx/>
                <a:uFillTx/>
                <a:ea typeface="굴림" charset="-127"/>
              </a:endParaRPr>
            </a:p>
          </p:txBody>
        </p:sp>
        <p:sp>
          <p:nvSpPr>
            <p:cNvPr id="39" name="Line 20"/>
            <p:cNvSpPr>
              <a:spLocks noChangeShapeType="1"/>
            </p:cNvSpPr>
            <p:nvPr/>
          </p:nvSpPr>
          <p:spPr bwMode="auto">
            <a:xfrm>
              <a:off x="4944580" y="1915104"/>
              <a:ext cx="508000" cy="0"/>
            </a:xfrm>
            <a:prstGeom prst="line">
              <a:avLst/>
            </a:prstGeom>
            <a:noFill/>
            <a:ln w="28575">
              <a:solidFill>
                <a:sysClr val="windowText" lastClr="000000"/>
              </a:solidFill>
              <a:round/>
              <a:headEnd/>
              <a:tailEn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b="1" i="0" u="none" strike="noStrike" kern="0" cap="none" spc="0" normalizeH="0" baseline="0" noProof="0">
                <a:ln>
                  <a:noFill/>
                </a:ln>
                <a:solidFill>
                  <a:srgbClr val="0070C0"/>
                </a:solidFill>
                <a:effectLst/>
                <a:uLnTx/>
                <a:uFillTx/>
                <a:ea typeface="굴림" charset="-127"/>
              </a:endParaRPr>
            </a:p>
          </p:txBody>
        </p:sp>
      </p:grpSp>
      <p:grpSp>
        <p:nvGrpSpPr>
          <p:cNvPr id="40" name="그룹 39"/>
          <p:cNvGrpSpPr/>
          <p:nvPr/>
        </p:nvGrpSpPr>
        <p:grpSpPr>
          <a:xfrm>
            <a:off x="1160463" y="3885043"/>
            <a:ext cx="6823075" cy="2165022"/>
            <a:chOff x="423863" y="4077161"/>
            <a:chExt cx="6823075" cy="2165022"/>
          </a:xfrm>
        </p:grpSpPr>
        <p:sp>
          <p:nvSpPr>
            <p:cNvPr id="41" name="Text Box 2"/>
            <p:cNvSpPr txBox="1">
              <a:spLocks noChangeArrowheads="1"/>
            </p:cNvSpPr>
            <p:nvPr/>
          </p:nvSpPr>
          <p:spPr bwMode="auto">
            <a:xfrm>
              <a:off x="5710238" y="5980573"/>
              <a:ext cx="1019831" cy="261610"/>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100" b="1" dirty="0">
                  <a:solidFill>
                    <a:prstClr val="black"/>
                  </a:solidFill>
                  <a:ea typeface="굴림" pitchFamily="50" charset="-127"/>
                </a:rPr>
                <a:t>IC50 ~24</a:t>
              </a:r>
              <a:r>
                <a:rPr kumimoji="1" lang="el-GR" altLang="ko-KR" sz="1100" b="1" dirty="0">
                  <a:solidFill>
                    <a:prstClr val="black"/>
                  </a:solidFill>
                  <a:ea typeface="굴림" charset="-127"/>
                  <a:cs typeface="Arial" pitchFamily="34" charset="0"/>
                </a:rPr>
                <a:t>μ</a:t>
              </a:r>
              <a:r>
                <a:rPr kumimoji="1" lang="en-US" altLang="ko-KR" sz="1100" b="1" dirty="0">
                  <a:solidFill>
                    <a:prstClr val="black"/>
                  </a:solidFill>
                  <a:ea typeface="굴림" pitchFamily="50" charset="-127"/>
                </a:rPr>
                <a:t>M</a:t>
              </a:r>
            </a:p>
          </p:txBody>
        </p:sp>
        <p:sp>
          <p:nvSpPr>
            <p:cNvPr id="42" name="Text Box 3"/>
            <p:cNvSpPr txBox="1">
              <a:spLocks noChangeArrowheads="1"/>
            </p:cNvSpPr>
            <p:nvPr/>
          </p:nvSpPr>
          <p:spPr bwMode="auto">
            <a:xfrm>
              <a:off x="673100" y="5948823"/>
              <a:ext cx="1069524" cy="261610"/>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100" b="1" dirty="0">
                  <a:solidFill>
                    <a:prstClr val="black"/>
                  </a:solidFill>
                  <a:ea typeface="굴림" pitchFamily="50" charset="-127"/>
                </a:rPr>
                <a:t>IC50  ~20</a:t>
              </a:r>
              <a:r>
                <a:rPr kumimoji="1" lang="el-GR" altLang="ko-KR" sz="1100" b="1" dirty="0">
                  <a:solidFill>
                    <a:prstClr val="black"/>
                  </a:solidFill>
                  <a:ea typeface="굴림" charset="-127"/>
                  <a:cs typeface="Arial" pitchFamily="34" charset="0"/>
                </a:rPr>
                <a:t>μ</a:t>
              </a:r>
              <a:r>
                <a:rPr kumimoji="1" lang="en-US" altLang="ko-KR" sz="1100" b="1" dirty="0">
                  <a:solidFill>
                    <a:prstClr val="black"/>
                  </a:solidFill>
                  <a:ea typeface="굴림" pitchFamily="50" charset="-127"/>
                </a:rPr>
                <a:t>M</a:t>
              </a:r>
            </a:p>
          </p:txBody>
        </p:sp>
        <p:sp>
          <p:nvSpPr>
            <p:cNvPr id="43" name="Text Box 4"/>
            <p:cNvSpPr txBox="1">
              <a:spLocks noChangeArrowheads="1"/>
            </p:cNvSpPr>
            <p:nvPr/>
          </p:nvSpPr>
          <p:spPr bwMode="auto">
            <a:xfrm>
              <a:off x="3053908" y="5978986"/>
              <a:ext cx="1069524" cy="261610"/>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100" b="1" dirty="0">
                  <a:solidFill>
                    <a:prstClr val="black"/>
                  </a:solidFill>
                  <a:ea typeface="굴림" pitchFamily="50" charset="-127"/>
                </a:rPr>
                <a:t>IC50  ~13</a:t>
              </a:r>
              <a:r>
                <a:rPr kumimoji="1" lang="el-GR" altLang="ko-KR" sz="1100" b="1" dirty="0">
                  <a:solidFill>
                    <a:prstClr val="black"/>
                  </a:solidFill>
                  <a:ea typeface="굴림" charset="-127"/>
                  <a:cs typeface="Arial" pitchFamily="34" charset="0"/>
                </a:rPr>
                <a:t>μ</a:t>
              </a:r>
              <a:r>
                <a:rPr kumimoji="1" lang="en-US" altLang="ko-KR" sz="1100" b="1" dirty="0">
                  <a:solidFill>
                    <a:prstClr val="black"/>
                  </a:solidFill>
                  <a:ea typeface="굴림" pitchFamily="50" charset="-127"/>
                </a:rPr>
                <a:t>M</a:t>
              </a:r>
            </a:p>
          </p:txBody>
        </p:sp>
        <p:pic>
          <p:nvPicPr>
            <p:cNvPr id="44" name="Picture 11" descr="rets_099070_2"/>
            <p:cNvPicPr>
              <a:picLocks noChangeAspect="1" noChangeArrowheads="1"/>
            </p:cNvPicPr>
            <p:nvPr/>
          </p:nvPicPr>
          <p:blipFill>
            <a:blip r:embed="rId3" cstate="print"/>
            <a:srcRect/>
            <a:stretch>
              <a:fillRect/>
            </a:stretch>
          </p:blipFill>
          <p:spPr bwMode="auto">
            <a:xfrm>
              <a:off x="5318125" y="4480386"/>
              <a:ext cx="1928813" cy="1400175"/>
            </a:xfrm>
            <a:prstGeom prst="rect">
              <a:avLst/>
            </a:prstGeom>
            <a:noFill/>
            <a:ln w="9525">
              <a:noFill/>
              <a:miter lim="800000"/>
              <a:headEnd/>
              <a:tailEnd/>
            </a:ln>
          </p:spPr>
        </p:pic>
        <p:pic>
          <p:nvPicPr>
            <p:cNvPr id="45" name="Picture 12" descr="rets_102109_2"/>
            <p:cNvPicPr>
              <a:picLocks noChangeAspect="1" noChangeArrowheads="1"/>
            </p:cNvPicPr>
            <p:nvPr/>
          </p:nvPicPr>
          <p:blipFill>
            <a:blip r:embed="rId4" cstate="print"/>
            <a:srcRect/>
            <a:stretch>
              <a:fillRect/>
            </a:stretch>
          </p:blipFill>
          <p:spPr bwMode="auto">
            <a:xfrm>
              <a:off x="431800" y="4445461"/>
              <a:ext cx="1928813" cy="1400175"/>
            </a:xfrm>
            <a:prstGeom prst="rect">
              <a:avLst/>
            </a:prstGeom>
            <a:noFill/>
            <a:ln w="9525">
              <a:noFill/>
              <a:miter lim="800000"/>
              <a:headEnd/>
              <a:tailEnd/>
            </a:ln>
          </p:spPr>
        </p:pic>
        <p:pic>
          <p:nvPicPr>
            <p:cNvPr id="46" name="Picture 13" descr="rets_100987_2"/>
            <p:cNvPicPr>
              <a:picLocks noChangeAspect="1" noChangeArrowheads="1"/>
            </p:cNvPicPr>
            <p:nvPr/>
          </p:nvPicPr>
          <p:blipFill>
            <a:blip r:embed="rId5" cstate="print"/>
            <a:srcRect/>
            <a:stretch>
              <a:fillRect/>
            </a:stretch>
          </p:blipFill>
          <p:spPr bwMode="auto">
            <a:xfrm>
              <a:off x="2730500" y="4462923"/>
              <a:ext cx="1928813" cy="1400175"/>
            </a:xfrm>
            <a:prstGeom prst="rect">
              <a:avLst/>
            </a:prstGeom>
            <a:noFill/>
            <a:ln w="9525">
              <a:noFill/>
              <a:miter lim="800000"/>
              <a:headEnd/>
              <a:tailEnd/>
            </a:ln>
          </p:spPr>
        </p:pic>
        <p:sp>
          <p:nvSpPr>
            <p:cNvPr id="47" name="Text Box 21"/>
            <p:cNvSpPr txBox="1">
              <a:spLocks noChangeArrowheads="1"/>
            </p:cNvSpPr>
            <p:nvPr/>
          </p:nvSpPr>
          <p:spPr bwMode="auto">
            <a:xfrm>
              <a:off x="423863" y="4077161"/>
              <a:ext cx="1003352" cy="276999"/>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200" b="1">
                  <a:solidFill>
                    <a:prstClr val="black"/>
                  </a:solidFill>
                  <a:ea typeface="굴림" pitchFamily="50" charset="-127"/>
                </a:rPr>
                <a:t>R3 variable</a:t>
              </a:r>
            </a:p>
          </p:txBody>
        </p:sp>
        <p:sp>
          <p:nvSpPr>
            <p:cNvPr id="48" name="Text Box 22"/>
            <p:cNvSpPr txBox="1">
              <a:spLocks noChangeArrowheads="1"/>
            </p:cNvSpPr>
            <p:nvPr/>
          </p:nvSpPr>
          <p:spPr bwMode="auto">
            <a:xfrm>
              <a:off x="3048000" y="4086686"/>
              <a:ext cx="1003352" cy="276999"/>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200" b="1" dirty="0">
                  <a:solidFill>
                    <a:prstClr val="black"/>
                  </a:solidFill>
                  <a:ea typeface="굴림" pitchFamily="50" charset="-127"/>
                </a:rPr>
                <a:t>R2 variable</a:t>
              </a:r>
            </a:p>
          </p:txBody>
        </p:sp>
        <p:sp>
          <p:nvSpPr>
            <p:cNvPr id="49" name="Text Box 23"/>
            <p:cNvSpPr txBox="1">
              <a:spLocks noChangeArrowheads="1"/>
            </p:cNvSpPr>
            <p:nvPr/>
          </p:nvSpPr>
          <p:spPr bwMode="auto">
            <a:xfrm>
              <a:off x="5486400" y="4110498"/>
              <a:ext cx="1003352" cy="276999"/>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200" b="1">
                  <a:solidFill>
                    <a:prstClr val="black"/>
                  </a:solidFill>
                  <a:ea typeface="굴림" pitchFamily="50" charset="-127"/>
                </a:rPr>
                <a:t>R1 variable</a:t>
              </a:r>
            </a:p>
          </p:txBody>
        </p:sp>
      </p:grpSp>
      <p:grpSp>
        <p:nvGrpSpPr>
          <p:cNvPr id="50" name="그룹 49"/>
          <p:cNvGrpSpPr/>
          <p:nvPr/>
        </p:nvGrpSpPr>
        <p:grpSpPr>
          <a:xfrm>
            <a:off x="2703513" y="3252986"/>
            <a:ext cx="3736975" cy="473075"/>
            <a:chOff x="2084388" y="3987800"/>
            <a:chExt cx="3736975" cy="473075"/>
          </a:xfrm>
        </p:grpSpPr>
        <p:sp>
          <p:nvSpPr>
            <p:cNvPr id="51" name="AutoShape 5"/>
            <p:cNvSpPr>
              <a:spLocks noChangeArrowheads="1"/>
            </p:cNvSpPr>
            <p:nvPr/>
          </p:nvSpPr>
          <p:spPr bwMode="auto">
            <a:xfrm rot="5400000">
              <a:off x="3702844" y="4075906"/>
              <a:ext cx="473075" cy="296863"/>
            </a:xfrm>
            <a:custGeom>
              <a:avLst/>
              <a:gdLst>
                <a:gd name="T0" fmla="*/ 7770826 w 21600"/>
                <a:gd name="T1" fmla="*/ 0 h 21600"/>
                <a:gd name="T2" fmla="*/ 0 w 21600"/>
                <a:gd name="T3" fmla="*/ 2039999 h 21600"/>
                <a:gd name="T4" fmla="*/ 7770826 w 21600"/>
                <a:gd name="T5" fmla="*/ 4079984 h 21600"/>
                <a:gd name="T6" fmla="*/ 10361108 w 21600"/>
                <a:gd name="T7" fmla="*/ 2039999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9900"/>
                </a:gs>
                <a:gs pos="100000">
                  <a:srgbClr val="C0504D"/>
                </a:gs>
              </a:gsLst>
              <a:lin ang="0" scaled="1"/>
            </a:grad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400" b="1" i="0" u="none" strike="noStrike" kern="0" cap="none" spc="0" normalizeH="0" baseline="0" noProof="0">
                <a:ln>
                  <a:noFill/>
                </a:ln>
                <a:solidFill>
                  <a:prstClr val="black"/>
                </a:solidFill>
                <a:effectLst/>
                <a:uLnTx/>
                <a:uFillTx/>
                <a:ea typeface="굴림" charset="-127"/>
              </a:endParaRPr>
            </a:p>
          </p:txBody>
        </p:sp>
        <p:sp>
          <p:nvSpPr>
            <p:cNvPr id="52" name="AutoShape 25"/>
            <p:cNvSpPr>
              <a:spLocks noChangeArrowheads="1"/>
            </p:cNvSpPr>
            <p:nvPr/>
          </p:nvSpPr>
          <p:spPr bwMode="auto">
            <a:xfrm rot="1959121">
              <a:off x="5203825" y="4094163"/>
              <a:ext cx="617538" cy="311150"/>
            </a:xfrm>
            <a:custGeom>
              <a:avLst/>
              <a:gdLst>
                <a:gd name="T0" fmla="*/ 13241414 w 21600"/>
                <a:gd name="T1" fmla="*/ 0 h 21600"/>
                <a:gd name="T2" fmla="*/ 0 w 21600"/>
                <a:gd name="T3" fmla="*/ 2241072 h 21600"/>
                <a:gd name="T4" fmla="*/ 13241414 w 21600"/>
                <a:gd name="T5" fmla="*/ 4482145 h 21600"/>
                <a:gd name="T6" fmla="*/ 17655241 w 21600"/>
                <a:gd name="T7" fmla="*/ 224107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9900"/>
                </a:gs>
                <a:gs pos="100000">
                  <a:srgbClr val="C0504D"/>
                </a:gs>
              </a:gsLst>
              <a:lin ang="0" scaled="1"/>
            </a:grad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400" b="1" i="0" u="none" strike="noStrike" kern="0" cap="none" spc="0" normalizeH="0" baseline="0" noProof="0">
                <a:ln>
                  <a:noFill/>
                </a:ln>
                <a:solidFill>
                  <a:prstClr val="black"/>
                </a:solidFill>
                <a:effectLst/>
                <a:uLnTx/>
                <a:uFillTx/>
                <a:ea typeface="굴림" charset="-127"/>
              </a:endParaRPr>
            </a:p>
          </p:txBody>
        </p:sp>
        <p:sp>
          <p:nvSpPr>
            <p:cNvPr id="53" name="AutoShape 26"/>
            <p:cNvSpPr>
              <a:spLocks noChangeArrowheads="1"/>
            </p:cNvSpPr>
            <p:nvPr/>
          </p:nvSpPr>
          <p:spPr bwMode="auto">
            <a:xfrm rot="8785497">
              <a:off x="2084388" y="4103688"/>
              <a:ext cx="617537" cy="311150"/>
            </a:xfrm>
            <a:custGeom>
              <a:avLst/>
              <a:gdLst>
                <a:gd name="T0" fmla="*/ 13241393 w 21600"/>
                <a:gd name="T1" fmla="*/ 0 h 21600"/>
                <a:gd name="T2" fmla="*/ 0 w 21600"/>
                <a:gd name="T3" fmla="*/ 2241072 h 21600"/>
                <a:gd name="T4" fmla="*/ 13241393 w 21600"/>
                <a:gd name="T5" fmla="*/ 4482145 h 21600"/>
                <a:gd name="T6" fmla="*/ 17655183 w 21600"/>
                <a:gd name="T7" fmla="*/ 224107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9900"/>
                </a:gs>
                <a:gs pos="100000">
                  <a:srgbClr val="C0504D"/>
                </a:gs>
              </a:gsLst>
              <a:lin ang="0" scaled="1"/>
            </a:grad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400" b="1" i="0" u="none" strike="noStrike" kern="0" cap="none" spc="0" normalizeH="0" baseline="0" noProof="0">
                <a:ln>
                  <a:noFill/>
                </a:ln>
                <a:solidFill>
                  <a:prstClr val="black"/>
                </a:solidFill>
                <a:effectLst/>
                <a:uLnTx/>
                <a:uFillTx/>
                <a:ea typeface="굴림" charset="-127"/>
              </a:endParaRPr>
            </a:p>
          </p:txBody>
        </p:sp>
      </p:grpSp>
      <p:sp>
        <p:nvSpPr>
          <p:cNvPr id="54" name="Text Box 28"/>
          <p:cNvSpPr txBox="1">
            <a:spLocks noChangeArrowheads="1"/>
          </p:cNvSpPr>
          <p:nvPr/>
        </p:nvSpPr>
        <p:spPr bwMode="auto">
          <a:xfrm>
            <a:off x="5985252" y="1282915"/>
            <a:ext cx="2191626" cy="677108"/>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200" b="1" dirty="0">
                <a:solidFill>
                  <a:srgbClr val="0070C0"/>
                </a:solidFill>
                <a:ea typeface="굴림" pitchFamily="50" charset="-127"/>
              </a:rPr>
              <a:t>Scaffold</a:t>
            </a:r>
            <a:r>
              <a:rPr kumimoji="1" lang="en-US" altLang="ko-KR" sz="1400" b="1" dirty="0">
                <a:solidFill>
                  <a:prstClr val="black"/>
                </a:solidFill>
                <a:ea typeface="굴림" pitchFamily="50" charset="-127"/>
              </a:rPr>
              <a:t> </a:t>
            </a:r>
            <a:r>
              <a:rPr kumimoji="1" lang="en-US" altLang="ko-KR" sz="1200" b="1" dirty="0">
                <a:solidFill>
                  <a:prstClr val="black"/>
                </a:solidFill>
                <a:ea typeface="굴림" pitchFamily="50" charset="-127"/>
              </a:rPr>
              <a:t>A has been shown</a:t>
            </a:r>
          </a:p>
          <a:p>
            <a:pPr fontAlgn="base">
              <a:spcBef>
                <a:spcPct val="0"/>
              </a:spcBef>
              <a:spcAft>
                <a:spcPct val="0"/>
              </a:spcAft>
            </a:pPr>
            <a:r>
              <a:rPr kumimoji="1" lang="en-US" altLang="ko-KR" sz="1200" b="1" dirty="0">
                <a:solidFill>
                  <a:prstClr val="black"/>
                </a:solidFill>
                <a:ea typeface="굴림" pitchFamily="50" charset="-127"/>
              </a:rPr>
              <a:t>to bind to the conserved</a:t>
            </a:r>
          </a:p>
          <a:p>
            <a:pPr fontAlgn="base">
              <a:spcBef>
                <a:spcPct val="0"/>
              </a:spcBef>
              <a:spcAft>
                <a:spcPct val="0"/>
              </a:spcAft>
            </a:pPr>
            <a:r>
              <a:rPr kumimoji="1" lang="en-US" altLang="ko-KR" sz="1200" b="1" dirty="0">
                <a:solidFill>
                  <a:prstClr val="black"/>
                </a:solidFill>
                <a:ea typeface="굴림" pitchFamily="50" charset="-127"/>
              </a:rPr>
              <a:t>active site</a:t>
            </a:r>
          </a:p>
        </p:txBody>
      </p:sp>
      <p:sp>
        <p:nvSpPr>
          <p:cNvPr id="55" name="Text Box 30"/>
          <p:cNvSpPr txBox="1">
            <a:spLocks noChangeArrowheads="1"/>
          </p:cNvSpPr>
          <p:nvPr/>
        </p:nvSpPr>
        <p:spPr bwMode="auto">
          <a:xfrm>
            <a:off x="2814243" y="2852936"/>
            <a:ext cx="3515514" cy="307777"/>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200" b="1" dirty="0">
                <a:solidFill>
                  <a:srgbClr val="CC0000"/>
                </a:solidFill>
                <a:ea typeface="굴림" pitchFamily="50" charset="-127"/>
              </a:rPr>
              <a:t>Mono-substituted</a:t>
            </a:r>
            <a:r>
              <a:rPr kumimoji="1" lang="en-US" altLang="ko-KR" sz="1200" b="1" dirty="0">
                <a:solidFill>
                  <a:prstClr val="black"/>
                </a:solidFill>
                <a:ea typeface="굴림" pitchFamily="50" charset="-127"/>
              </a:rPr>
              <a:t> focused </a:t>
            </a:r>
            <a:r>
              <a:rPr kumimoji="1" lang="en-US" altLang="ko-KR" sz="1400" b="1" dirty="0">
                <a:solidFill>
                  <a:prstClr val="black"/>
                </a:solidFill>
                <a:ea typeface="굴림" pitchFamily="50" charset="-127"/>
              </a:rPr>
              <a:t>Scaffold</a:t>
            </a:r>
            <a:r>
              <a:rPr kumimoji="1" lang="en-US" altLang="ko-KR" sz="1200" b="1" dirty="0">
                <a:solidFill>
                  <a:prstClr val="black"/>
                </a:solidFill>
                <a:ea typeface="굴림" pitchFamily="50" charset="-127"/>
              </a:rPr>
              <a:t> libraries</a:t>
            </a:r>
          </a:p>
        </p:txBody>
      </p:sp>
      <p:sp>
        <p:nvSpPr>
          <p:cNvPr id="56" name="Text Box 31"/>
          <p:cNvSpPr txBox="1">
            <a:spLocks noChangeArrowheads="1"/>
          </p:cNvSpPr>
          <p:nvPr/>
        </p:nvSpPr>
        <p:spPr bwMode="auto">
          <a:xfrm>
            <a:off x="6048164" y="6073551"/>
            <a:ext cx="1803699" cy="307777"/>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ko-KR" sz="1400" b="1" dirty="0">
                <a:solidFill>
                  <a:srgbClr val="FF33CC"/>
                </a:solidFill>
                <a:ea typeface="굴림" pitchFamily="50" charset="-127"/>
              </a:rPr>
              <a:t>Combination</a:t>
            </a:r>
            <a:r>
              <a:rPr kumimoji="1" lang="en-US" altLang="ko-KR" sz="1400" b="1" dirty="0">
                <a:solidFill>
                  <a:srgbClr val="FF33CC"/>
                </a:solidFill>
                <a:ea typeface="굴림" pitchFamily="50" charset="-127"/>
                <a:sym typeface="Wingdings" pitchFamily="2" charset="2"/>
              </a:rPr>
              <a:t> </a:t>
            </a:r>
            <a:r>
              <a:rPr kumimoji="1" lang="en-US" altLang="ko-KR" sz="1400" b="1" dirty="0" err="1">
                <a:solidFill>
                  <a:srgbClr val="FF33CC"/>
                </a:solidFill>
                <a:ea typeface="굴림" pitchFamily="50" charset="-127"/>
                <a:sym typeface="Wingdings" pitchFamily="2" charset="2"/>
              </a:rPr>
              <a:t>nM</a:t>
            </a:r>
            <a:endParaRPr kumimoji="1" lang="en-US" altLang="ko-KR" sz="1400" b="1" dirty="0">
              <a:solidFill>
                <a:srgbClr val="FF33CC"/>
              </a:solidFill>
              <a:ea typeface="굴림" pitchFamily="50" charset="-127"/>
            </a:endParaRPr>
          </a:p>
        </p:txBody>
      </p:sp>
    </p:spTree>
    <p:extLst>
      <p:ext uri="{BB962C8B-B14F-4D97-AF65-F5344CB8AC3E}">
        <p14:creationId xmlns:p14="http://schemas.microsoft.com/office/powerpoint/2010/main" val="454142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6702861" cy="400110"/>
          </a:xfrm>
          <a:prstGeom prst="rect">
            <a:avLst/>
          </a:prstGeom>
          <a:noFill/>
        </p:spPr>
        <p:txBody>
          <a:bodyPr wrap="none" rtlCol="0" anchor="ctr" anchorCtr="0">
            <a:spAutoFit/>
          </a:bodyPr>
          <a:lstStyle/>
          <a:p>
            <a:r>
              <a:rPr lang="en-US" altLang="ko-KR" sz="2000" b="1" dirty="0">
                <a:solidFill>
                  <a:schemeClr val="bg1"/>
                </a:solidFill>
              </a:rPr>
              <a:t>Receptor Structure known &amp; Ligand Structure known</a:t>
            </a:r>
            <a:endParaRPr lang="ko-KR" altLang="en-US" sz="2000" b="1" dirty="0">
              <a:solidFill>
                <a:schemeClr val="bg1"/>
              </a:solidFill>
            </a:endParaRPr>
          </a:p>
        </p:txBody>
      </p:sp>
      <p:sp>
        <p:nvSpPr>
          <p:cNvPr id="3" name="직사각형 2"/>
          <p:cNvSpPr/>
          <p:nvPr/>
        </p:nvSpPr>
        <p:spPr>
          <a:xfrm>
            <a:off x="179512" y="800708"/>
            <a:ext cx="7668852" cy="1172629"/>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ko-KR" b="1" dirty="0">
                <a:solidFill>
                  <a:srgbClr val="0070C0"/>
                </a:solidFill>
              </a:rPr>
              <a:t>Structure based drug design</a:t>
            </a:r>
          </a:p>
          <a:p>
            <a:pPr marL="285750" indent="-285750">
              <a:lnSpc>
                <a:spcPct val="130000"/>
              </a:lnSpc>
              <a:buFont typeface="Arial" panose="020B0604020202020204" pitchFamily="34" charset="0"/>
              <a:buChar char="•"/>
            </a:pPr>
            <a:r>
              <a:rPr lang="en-US" altLang="ko-KR" b="1" dirty="0">
                <a:solidFill>
                  <a:srgbClr val="0070C0"/>
                </a:solidFill>
              </a:rPr>
              <a:t>Receptor-ligand interaction and Dynamics, Docking</a:t>
            </a:r>
          </a:p>
          <a:p>
            <a:pPr marL="285750" indent="-285750">
              <a:lnSpc>
                <a:spcPct val="130000"/>
              </a:lnSpc>
              <a:buFont typeface="Arial" panose="020B0604020202020204" pitchFamily="34" charset="0"/>
              <a:buChar char="•"/>
            </a:pPr>
            <a:r>
              <a:rPr lang="en-US" altLang="ko-KR" b="1" dirty="0">
                <a:solidFill>
                  <a:srgbClr val="0070C0"/>
                </a:solidFill>
              </a:rPr>
              <a:t>Virtual Screening</a:t>
            </a:r>
          </a:p>
        </p:txBody>
      </p:sp>
      <p:sp>
        <p:nvSpPr>
          <p:cNvPr id="4" name="순서도: 대체 처리 3"/>
          <p:cNvSpPr/>
          <p:nvPr/>
        </p:nvSpPr>
        <p:spPr>
          <a:xfrm>
            <a:off x="5697538" y="5018788"/>
            <a:ext cx="1050925" cy="415389"/>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b="1" dirty="0">
                <a:solidFill>
                  <a:srgbClr val="7030A0"/>
                </a:solidFill>
              </a:rPr>
              <a:t>Assay</a:t>
            </a:r>
            <a:endParaRPr lang="ko-KR" altLang="en-US" b="1" dirty="0">
              <a:solidFill>
                <a:srgbClr val="7030A0"/>
              </a:solidFill>
            </a:endParaRPr>
          </a:p>
        </p:txBody>
      </p:sp>
      <p:sp>
        <p:nvSpPr>
          <p:cNvPr id="5" name="AutoShape 5"/>
          <p:cNvSpPr>
            <a:spLocks noChangeArrowheads="1"/>
          </p:cNvSpPr>
          <p:nvPr/>
        </p:nvSpPr>
        <p:spPr bwMode="auto">
          <a:xfrm>
            <a:off x="395288" y="5567982"/>
            <a:ext cx="4502150" cy="297394"/>
          </a:xfrm>
          <a:prstGeom prst="homePlate">
            <a:avLst>
              <a:gd name="adj" fmla="val 49526"/>
            </a:avLst>
          </a:prstGeom>
          <a:solidFill>
            <a:srgbClr val="0070C0"/>
          </a:solidFill>
          <a:ln w="9525">
            <a:noFill/>
            <a:miter lim="800000"/>
            <a:headEnd/>
            <a:tailEnd/>
          </a:ln>
          <a:effectLst/>
        </p:spPr>
        <p:txBody>
          <a:bodyPr wrap="none" anchor="ctr"/>
          <a:lstStyle/>
          <a:p>
            <a:pPr fontAlgn="auto" latinLnBrk="0">
              <a:spcBef>
                <a:spcPts val="0"/>
              </a:spcBef>
              <a:spcAft>
                <a:spcPts val="0"/>
              </a:spcAft>
              <a:defRPr/>
            </a:pPr>
            <a:r>
              <a:rPr kumimoji="0" lang="en-US" altLang="ko-KR" sz="1400" b="1" kern="0" dirty="0">
                <a:solidFill>
                  <a:srgbClr val="FFFFFF"/>
                </a:solidFill>
                <a:latin typeface="Arial" pitchFamily="34" charset="0"/>
                <a:ea typeface="굴림" pitchFamily="50" charset="-127"/>
                <a:cs typeface="Arial" pitchFamily="34" charset="0"/>
              </a:rPr>
              <a:t>Target in vitro Assay System Setup</a:t>
            </a:r>
          </a:p>
        </p:txBody>
      </p:sp>
      <p:sp>
        <p:nvSpPr>
          <p:cNvPr id="6" name="AutoShape 6"/>
          <p:cNvSpPr>
            <a:spLocks noChangeArrowheads="1"/>
          </p:cNvSpPr>
          <p:nvPr/>
        </p:nvSpPr>
        <p:spPr bwMode="auto">
          <a:xfrm>
            <a:off x="3660775" y="5949281"/>
            <a:ext cx="4876800" cy="324036"/>
          </a:xfrm>
          <a:prstGeom prst="homePlate">
            <a:avLst>
              <a:gd name="adj" fmla="val 72774"/>
            </a:avLst>
          </a:prstGeom>
          <a:solidFill>
            <a:srgbClr val="0070C0"/>
          </a:solidFill>
          <a:ln w="9525">
            <a:noFill/>
            <a:miter lim="800000"/>
            <a:headEnd/>
            <a:tailEnd/>
          </a:ln>
          <a:effectLst/>
        </p:spPr>
        <p:txBody>
          <a:bodyPr wrap="none" anchor="ctr"/>
          <a:lstStyle/>
          <a:p>
            <a:pPr fontAlgn="auto" latinLnBrk="0">
              <a:spcBef>
                <a:spcPts val="0"/>
              </a:spcBef>
              <a:spcAft>
                <a:spcPts val="0"/>
              </a:spcAft>
              <a:defRPr/>
            </a:pPr>
            <a:r>
              <a:rPr kumimoji="0" lang="en-US" altLang="ko-KR" sz="1400" b="1" kern="0" dirty="0">
                <a:solidFill>
                  <a:srgbClr val="FFFFFF"/>
                </a:solidFill>
                <a:latin typeface="Arial" pitchFamily="34" charset="0"/>
                <a:ea typeface="굴림" pitchFamily="50" charset="-127"/>
                <a:cs typeface="Arial" pitchFamily="34" charset="0"/>
              </a:rPr>
              <a:t>Essential Assay Setup for Selectivity</a:t>
            </a:r>
          </a:p>
        </p:txBody>
      </p:sp>
      <p:pic>
        <p:nvPicPr>
          <p:cNvPr id="7" name="Picture 14" descr="model"/>
          <p:cNvPicPr>
            <a:picLocks noChangeAspect="1" noChangeArrowheads="1"/>
          </p:cNvPicPr>
          <p:nvPr/>
        </p:nvPicPr>
        <p:blipFill>
          <a:blip r:embed="rId2" cstate="email"/>
          <a:srcRect/>
          <a:stretch>
            <a:fillRect/>
          </a:stretch>
        </p:blipFill>
        <p:spPr bwMode="auto">
          <a:xfrm>
            <a:off x="7040563" y="2494359"/>
            <a:ext cx="1697037" cy="1457325"/>
          </a:xfrm>
          <a:prstGeom prst="rect">
            <a:avLst/>
          </a:prstGeom>
          <a:noFill/>
          <a:ln w="28575">
            <a:solidFill>
              <a:srgbClr val="3333CC"/>
            </a:solidFill>
            <a:prstDash val="sysDot"/>
            <a:miter lim="800000"/>
            <a:headEnd/>
            <a:tailEnd/>
          </a:ln>
        </p:spPr>
      </p:pic>
      <p:sp>
        <p:nvSpPr>
          <p:cNvPr id="8" name="Text Box 33"/>
          <p:cNvSpPr txBox="1">
            <a:spLocks noChangeArrowheads="1"/>
          </p:cNvSpPr>
          <p:nvPr/>
        </p:nvSpPr>
        <p:spPr bwMode="auto">
          <a:xfrm>
            <a:off x="4668219" y="4091384"/>
            <a:ext cx="1880836" cy="461665"/>
          </a:xfrm>
          <a:prstGeom prst="rect">
            <a:avLst/>
          </a:prstGeom>
          <a:noFill/>
          <a:ln w="9525">
            <a:noFill/>
            <a:miter lim="800000"/>
            <a:headEnd/>
            <a:tailEnd/>
          </a:ln>
        </p:spPr>
        <p:txBody>
          <a:bodyPr wrap="none">
            <a:spAutoFit/>
          </a:bodyPr>
          <a:lstStyle/>
          <a:p>
            <a:pPr algn="ctr" latinLnBrk="0">
              <a:defRPr/>
            </a:pPr>
            <a:r>
              <a:rPr kumimoji="0" lang="ko-KR" altLang="en-US" sz="1200" b="1" dirty="0">
                <a:solidFill>
                  <a:schemeClr val="accent2">
                    <a:lumMod val="75000"/>
                  </a:schemeClr>
                </a:solidFill>
                <a:latin typeface="+mn-ea"/>
                <a:ea typeface="+mn-ea"/>
              </a:rPr>
              <a:t>구매가능 화합물 </a:t>
            </a:r>
            <a:r>
              <a:rPr kumimoji="0" lang="en-US" altLang="ko-KR" sz="1200" b="1" dirty="0">
                <a:solidFill>
                  <a:schemeClr val="accent2">
                    <a:lumMod val="75000"/>
                  </a:schemeClr>
                </a:solidFill>
                <a:latin typeface="+mn-ea"/>
                <a:ea typeface="+mn-ea"/>
              </a:rPr>
              <a:t>Library</a:t>
            </a:r>
          </a:p>
          <a:p>
            <a:pPr algn="ctr" latinLnBrk="0">
              <a:defRPr/>
            </a:pPr>
            <a:r>
              <a:rPr kumimoji="0" lang="en-US" altLang="ko-KR" sz="1200" b="1" dirty="0">
                <a:solidFill>
                  <a:schemeClr val="accent2">
                    <a:lumMod val="75000"/>
                  </a:schemeClr>
                </a:solidFill>
                <a:latin typeface="+mn-ea"/>
                <a:ea typeface="+mn-ea"/>
              </a:rPr>
              <a:t>(6,000</a:t>
            </a:r>
            <a:r>
              <a:rPr kumimoji="0" lang="ko-KR" altLang="en-US" sz="1200" b="1" dirty="0" err="1">
                <a:solidFill>
                  <a:schemeClr val="accent2">
                    <a:lumMod val="75000"/>
                  </a:schemeClr>
                </a:solidFill>
                <a:latin typeface="+mn-ea"/>
                <a:ea typeface="+mn-ea"/>
              </a:rPr>
              <a:t>만건</a:t>
            </a:r>
            <a:r>
              <a:rPr kumimoji="0" lang="en-US" altLang="ko-KR" sz="1200" b="1" dirty="0">
                <a:solidFill>
                  <a:schemeClr val="accent2">
                    <a:lumMod val="75000"/>
                  </a:schemeClr>
                </a:solidFill>
                <a:latin typeface="+mn-ea"/>
                <a:ea typeface="+mn-ea"/>
              </a:rPr>
              <a:t>)</a:t>
            </a:r>
          </a:p>
        </p:txBody>
      </p:sp>
      <p:pic>
        <p:nvPicPr>
          <p:cNvPr id="9" name="Picture 22" descr="074"/>
          <p:cNvPicPr>
            <a:picLocks noChangeAspect="1" noChangeArrowheads="1"/>
          </p:cNvPicPr>
          <p:nvPr/>
        </p:nvPicPr>
        <p:blipFill>
          <a:blip r:embed="rId3" cstate="email"/>
          <a:srcRect/>
          <a:stretch>
            <a:fillRect/>
          </a:stretch>
        </p:blipFill>
        <p:spPr bwMode="auto">
          <a:xfrm>
            <a:off x="4845050" y="2722959"/>
            <a:ext cx="1524000" cy="1339850"/>
          </a:xfrm>
          <a:prstGeom prst="rect">
            <a:avLst/>
          </a:prstGeom>
          <a:noFill/>
          <a:ln w="9525">
            <a:noFill/>
            <a:miter lim="800000"/>
            <a:headEnd/>
            <a:tailEnd/>
          </a:ln>
        </p:spPr>
      </p:pic>
      <p:pic>
        <p:nvPicPr>
          <p:cNvPr id="10" name="Picture 30"/>
          <p:cNvPicPr>
            <a:picLocks noChangeAspect="1" noChangeArrowheads="1"/>
          </p:cNvPicPr>
          <p:nvPr/>
        </p:nvPicPr>
        <p:blipFill>
          <a:blip r:embed="rId4" cstate="email"/>
          <a:srcRect/>
          <a:stretch>
            <a:fillRect/>
          </a:stretch>
        </p:blipFill>
        <p:spPr bwMode="auto">
          <a:xfrm>
            <a:off x="2162175" y="2538809"/>
            <a:ext cx="1957388" cy="1419225"/>
          </a:xfrm>
          <a:prstGeom prst="rect">
            <a:avLst/>
          </a:prstGeom>
          <a:noFill/>
          <a:ln w="9525">
            <a:noFill/>
            <a:miter lim="800000"/>
            <a:headEnd/>
            <a:tailEnd/>
          </a:ln>
        </p:spPr>
      </p:pic>
      <p:sp>
        <p:nvSpPr>
          <p:cNvPr id="11" name="Text Box 33"/>
          <p:cNvSpPr txBox="1">
            <a:spLocks noChangeArrowheads="1"/>
          </p:cNvSpPr>
          <p:nvPr/>
        </p:nvSpPr>
        <p:spPr bwMode="auto">
          <a:xfrm>
            <a:off x="2287317" y="4091384"/>
            <a:ext cx="1703929" cy="276999"/>
          </a:xfrm>
          <a:prstGeom prst="rect">
            <a:avLst/>
          </a:prstGeom>
          <a:noFill/>
          <a:ln w="9525">
            <a:noFill/>
            <a:miter lim="800000"/>
            <a:headEnd/>
            <a:tailEnd/>
          </a:ln>
        </p:spPr>
        <p:txBody>
          <a:bodyPr wrap="none">
            <a:spAutoFit/>
          </a:bodyPr>
          <a:lstStyle/>
          <a:p>
            <a:pPr algn="ctr" latinLnBrk="0">
              <a:defRPr/>
            </a:pPr>
            <a:r>
              <a:rPr kumimoji="0" lang="en-US" altLang="ko-KR" sz="1200" b="1" dirty="0" err="1">
                <a:solidFill>
                  <a:schemeClr val="accent2">
                    <a:lumMod val="75000"/>
                  </a:schemeClr>
                </a:solidFill>
                <a:latin typeface="+mn-ea"/>
                <a:ea typeface="+mn-ea"/>
              </a:rPr>
              <a:t>Pharmacophore</a:t>
            </a:r>
            <a:r>
              <a:rPr kumimoji="0" lang="en-US" altLang="ko-KR" sz="1200" b="1" dirty="0">
                <a:solidFill>
                  <a:schemeClr val="accent2">
                    <a:lumMod val="75000"/>
                  </a:schemeClr>
                </a:solidFill>
                <a:latin typeface="+mn-ea"/>
                <a:ea typeface="+mn-ea"/>
              </a:rPr>
              <a:t> </a:t>
            </a:r>
            <a:r>
              <a:rPr kumimoji="0" lang="ko-KR" altLang="en-US" sz="1200" b="1" dirty="0">
                <a:solidFill>
                  <a:schemeClr val="accent2">
                    <a:lumMod val="75000"/>
                  </a:schemeClr>
                </a:solidFill>
                <a:latin typeface="+mn-ea"/>
                <a:ea typeface="+mn-ea"/>
              </a:rPr>
              <a:t>형성</a:t>
            </a:r>
            <a:endParaRPr kumimoji="0" lang="en-US" altLang="ko-KR" sz="1200" b="1" dirty="0">
              <a:solidFill>
                <a:schemeClr val="accent2">
                  <a:lumMod val="75000"/>
                </a:schemeClr>
              </a:solidFill>
              <a:latin typeface="+mn-ea"/>
              <a:ea typeface="+mn-ea"/>
            </a:endParaRPr>
          </a:p>
        </p:txBody>
      </p:sp>
      <p:sp>
        <p:nvSpPr>
          <p:cNvPr id="12" name="Text Box 33"/>
          <p:cNvSpPr txBox="1">
            <a:spLocks noChangeArrowheads="1"/>
          </p:cNvSpPr>
          <p:nvPr/>
        </p:nvSpPr>
        <p:spPr bwMode="auto">
          <a:xfrm>
            <a:off x="7491373" y="4091384"/>
            <a:ext cx="874791" cy="276999"/>
          </a:xfrm>
          <a:prstGeom prst="rect">
            <a:avLst/>
          </a:prstGeom>
          <a:noFill/>
          <a:ln w="9525">
            <a:noFill/>
            <a:miter lim="800000"/>
            <a:headEnd/>
            <a:tailEnd/>
          </a:ln>
        </p:spPr>
        <p:txBody>
          <a:bodyPr wrap="none">
            <a:spAutoFit/>
          </a:bodyPr>
          <a:lstStyle/>
          <a:p>
            <a:pPr algn="ctr" latinLnBrk="0">
              <a:defRPr/>
            </a:pPr>
            <a:r>
              <a:rPr kumimoji="0" lang="en-US" altLang="ko-KR" sz="1200" b="1" dirty="0">
                <a:solidFill>
                  <a:schemeClr val="accent2">
                    <a:lumMod val="75000"/>
                  </a:schemeClr>
                </a:solidFill>
                <a:latin typeface="+mn-ea"/>
                <a:ea typeface="+mn-ea"/>
              </a:rPr>
              <a:t>Matching</a:t>
            </a:r>
          </a:p>
        </p:txBody>
      </p:sp>
      <p:pic>
        <p:nvPicPr>
          <p:cNvPr id="13" name="Picture 31"/>
          <p:cNvPicPr>
            <a:picLocks noChangeAspect="1" noChangeArrowheads="1"/>
          </p:cNvPicPr>
          <p:nvPr/>
        </p:nvPicPr>
        <p:blipFill>
          <a:blip r:embed="rId5" cstate="email"/>
          <a:srcRect/>
          <a:stretch>
            <a:fillRect/>
          </a:stretch>
        </p:blipFill>
        <p:spPr bwMode="auto">
          <a:xfrm>
            <a:off x="255588" y="2160984"/>
            <a:ext cx="1460500" cy="1771650"/>
          </a:xfrm>
          <a:prstGeom prst="rect">
            <a:avLst/>
          </a:prstGeom>
          <a:noFill/>
          <a:ln w="9525">
            <a:noFill/>
            <a:miter lim="800000"/>
            <a:headEnd/>
            <a:tailEnd/>
          </a:ln>
        </p:spPr>
      </p:pic>
      <p:sp>
        <p:nvSpPr>
          <p:cNvPr id="14" name="Text Box 33"/>
          <p:cNvSpPr txBox="1">
            <a:spLocks noChangeArrowheads="1"/>
          </p:cNvSpPr>
          <p:nvPr/>
        </p:nvSpPr>
        <p:spPr bwMode="auto">
          <a:xfrm>
            <a:off x="357436" y="4091384"/>
            <a:ext cx="1313950" cy="276999"/>
          </a:xfrm>
          <a:prstGeom prst="rect">
            <a:avLst/>
          </a:prstGeom>
          <a:noFill/>
          <a:ln w="9525">
            <a:noFill/>
            <a:miter lim="800000"/>
            <a:headEnd/>
            <a:tailEnd/>
          </a:ln>
        </p:spPr>
        <p:txBody>
          <a:bodyPr wrap="none">
            <a:spAutoFit/>
          </a:bodyPr>
          <a:lstStyle/>
          <a:p>
            <a:pPr algn="ctr" latinLnBrk="0">
              <a:defRPr/>
            </a:pPr>
            <a:r>
              <a:rPr kumimoji="0" lang="en-US" altLang="ko-KR" sz="1200" b="1" dirty="0">
                <a:solidFill>
                  <a:schemeClr val="accent2">
                    <a:lumMod val="75000"/>
                  </a:schemeClr>
                </a:solidFill>
                <a:latin typeface="+mn-ea"/>
                <a:ea typeface="+mn-ea"/>
              </a:rPr>
              <a:t>Target </a:t>
            </a:r>
            <a:r>
              <a:rPr kumimoji="0" lang="ko-KR" altLang="en-US" sz="1200" b="1" dirty="0">
                <a:solidFill>
                  <a:schemeClr val="accent2">
                    <a:lumMod val="75000"/>
                  </a:schemeClr>
                </a:solidFill>
                <a:latin typeface="+mn-ea"/>
                <a:ea typeface="+mn-ea"/>
              </a:rPr>
              <a:t>구조수집</a:t>
            </a:r>
            <a:endParaRPr kumimoji="0" lang="en-US" altLang="ko-KR" sz="1200" b="1" dirty="0">
              <a:solidFill>
                <a:schemeClr val="accent2">
                  <a:lumMod val="75000"/>
                </a:schemeClr>
              </a:solidFill>
              <a:latin typeface="+mn-ea"/>
              <a:ea typeface="+mn-ea"/>
            </a:endParaRPr>
          </a:p>
        </p:txBody>
      </p:sp>
      <p:sp>
        <p:nvSpPr>
          <p:cNvPr id="15" name="갈매기형 수장 14"/>
          <p:cNvSpPr/>
          <p:nvPr/>
        </p:nvSpPr>
        <p:spPr>
          <a:xfrm>
            <a:off x="1700213" y="3042046"/>
            <a:ext cx="479425" cy="36671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6" name="갈매기형 수장 15"/>
          <p:cNvSpPr/>
          <p:nvPr/>
        </p:nvSpPr>
        <p:spPr>
          <a:xfrm>
            <a:off x="4178300" y="3042046"/>
            <a:ext cx="479425" cy="36671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7" name="갈매기형 수장 16"/>
          <p:cNvSpPr/>
          <p:nvPr/>
        </p:nvSpPr>
        <p:spPr>
          <a:xfrm>
            <a:off x="6324600" y="3042046"/>
            <a:ext cx="477838" cy="36671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8" name="굽은 화살표 17"/>
          <p:cNvSpPr/>
          <p:nvPr/>
        </p:nvSpPr>
        <p:spPr>
          <a:xfrm rot="10800000">
            <a:off x="7246938" y="4532709"/>
            <a:ext cx="892175" cy="831850"/>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9" name="굽은 화살표 18"/>
          <p:cNvSpPr/>
          <p:nvPr/>
        </p:nvSpPr>
        <p:spPr>
          <a:xfrm rot="16200000">
            <a:off x="4338637" y="4488259"/>
            <a:ext cx="892175" cy="831850"/>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Tree>
    <p:extLst>
      <p:ext uri="{BB962C8B-B14F-4D97-AF65-F5344CB8AC3E}">
        <p14:creationId xmlns:p14="http://schemas.microsoft.com/office/powerpoint/2010/main" val="239057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72" descr="http://www.accelrys.com/cerius2/images/qsar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64" y="2052228"/>
            <a:ext cx="7340273" cy="3488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0825" y="169972"/>
            <a:ext cx="6450933" cy="400110"/>
          </a:xfrm>
          <a:prstGeom prst="rect">
            <a:avLst/>
          </a:prstGeom>
          <a:noFill/>
        </p:spPr>
        <p:txBody>
          <a:bodyPr wrap="none" rtlCol="0" anchor="ctr" anchorCtr="0">
            <a:spAutoFit/>
          </a:bodyPr>
          <a:lstStyle/>
          <a:p>
            <a:r>
              <a:rPr lang="en-US" altLang="ko-KR" sz="2000" b="1">
                <a:solidFill>
                  <a:schemeClr val="bg1"/>
                </a:solidFill>
              </a:rPr>
              <a:t>QSAR </a:t>
            </a:r>
            <a:r>
              <a:rPr lang="en-US" altLang="ko-KR" sz="2000" b="1" dirty="0">
                <a:solidFill>
                  <a:schemeClr val="bg1"/>
                </a:solidFill>
              </a:rPr>
              <a:t>(Quantitative Structure Activity Relationship)</a:t>
            </a:r>
            <a:endParaRPr lang="ko-KR" altLang="en-US" sz="2000" b="1" dirty="0">
              <a:solidFill>
                <a:schemeClr val="bg1"/>
              </a:solidFill>
            </a:endParaRPr>
          </a:p>
        </p:txBody>
      </p:sp>
      <p:sp>
        <p:nvSpPr>
          <p:cNvPr id="4" name="직사각형 3"/>
          <p:cNvSpPr/>
          <p:nvPr/>
        </p:nvSpPr>
        <p:spPr>
          <a:xfrm>
            <a:off x="467544" y="953456"/>
            <a:ext cx="8024349"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600" b="1" dirty="0">
                <a:solidFill>
                  <a:srgbClr val="0070C0"/>
                </a:solidFill>
              </a:rPr>
              <a:t>알려진 약리활성 데이터로부터 새로운 신약 후보물질의 </a:t>
            </a:r>
            <a:r>
              <a:rPr lang="en-US" altLang="ko-KR" sz="1600" b="1" dirty="0">
                <a:solidFill>
                  <a:srgbClr val="0070C0"/>
                </a:solidFill>
              </a:rPr>
              <a:t>activity</a:t>
            </a:r>
            <a:r>
              <a:rPr lang="ko-KR" altLang="en-US" sz="1600" b="1" dirty="0">
                <a:solidFill>
                  <a:srgbClr val="0070C0"/>
                </a:solidFill>
              </a:rPr>
              <a:t>를 예측하는 방법</a:t>
            </a:r>
            <a:endParaRPr lang="en-US" altLang="ko-KR" sz="1600" b="1" dirty="0">
              <a:solidFill>
                <a:srgbClr val="0070C0"/>
              </a:solidFill>
            </a:endParaRPr>
          </a:p>
          <a:p>
            <a:pPr marL="285750" indent="-285750">
              <a:lnSpc>
                <a:spcPct val="150000"/>
              </a:lnSpc>
              <a:buFont typeface="Arial" panose="020B0604020202020204" pitchFamily="34" charset="0"/>
              <a:buChar char="•"/>
            </a:pPr>
            <a:r>
              <a:rPr lang="ko-KR" altLang="en-US" sz="1600" b="1" dirty="0">
                <a:solidFill>
                  <a:srgbClr val="0070C0"/>
                </a:solidFill>
              </a:rPr>
              <a:t>알맞은 분자 표현자 </a:t>
            </a:r>
            <a:r>
              <a:rPr lang="en-US" altLang="ko-KR" sz="1600" b="1" dirty="0">
                <a:solidFill>
                  <a:srgbClr val="0070C0"/>
                </a:solidFill>
              </a:rPr>
              <a:t>(Molecular Descriptor)</a:t>
            </a:r>
            <a:r>
              <a:rPr lang="ko-KR" altLang="en-US" sz="1600" b="1" dirty="0">
                <a:solidFill>
                  <a:srgbClr val="0070C0"/>
                </a:solidFill>
              </a:rPr>
              <a:t>의 기여도에 따른 조합을 찾음</a:t>
            </a:r>
          </a:p>
        </p:txBody>
      </p:sp>
      <p:sp>
        <p:nvSpPr>
          <p:cNvPr id="5" name="직사각형 4"/>
          <p:cNvSpPr/>
          <p:nvPr/>
        </p:nvSpPr>
        <p:spPr>
          <a:xfrm>
            <a:off x="503548" y="5769260"/>
            <a:ext cx="8024349" cy="373885"/>
          </a:xfrm>
          <a:prstGeom prst="rect">
            <a:avLst/>
          </a:prstGeom>
        </p:spPr>
        <p:txBody>
          <a:bodyPr wrap="square">
            <a:spAutoFit/>
          </a:bodyPr>
          <a:lstStyle/>
          <a:p>
            <a:pPr algn="ctr">
              <a:lnSpc>
                <a:spcPct val="150000"/>
              </a:lnSpc>
            </a:pPr>
            <a:r>
              <a:rPr lang="en-US" altLang="ko-KR" sz="1400" b="1" dirty="0">
                <a:solidFill>
                  <a:schemeClr val="tx1">
                    <a:lumMod val="50000"/>
                    <a:lumOff val="50000"/>
                  </a:schemeClr>
                </a:solidFill>
              </a:rPr>
              <a:t>Ex) Activity=104.71-1.42*”</a:t>
            </a:r>
            <a:r>
              <a:rPr lang="en-US" altLang="ko-KR" sz="1400" b="1" dirty="0" err="1">
                <a:solidFill>
                  <a:schemeClr val="tx1">
                    <a:lumMod val="50000"/>
                    <a:lumOff val="50000"/>
                  </a:schemeClr>
                </a:solidFill>
              </a:rPr>
              <a:t>Hbond</a:t>
            </a:r>
            <a:r>
              <a:rPr lang="en-US" altLang="ko-KR" sz="1400" b="1" dirty="0">
                <a:solidFill>
                  <a:schemeClr val="tx1">
                    <a:lumMod val="50000"/>
                    <a:lumOff val="50000"/>
                  </a:schemeClr>
                </a:solidFill>
              </a:rPr>
              <a:t> donor”+0.013*”PMI-Y”-83.95*”Density”-0.07*”</a:t>
            </a:r>
            <a:r>
              <a:rPr lang="en-US" altLang="ko-KR" sz="1400" b="1" dirty="0" err="1">
                <a:solidFill>
                  <a:schemeClr val="tx1">
                    <a:lumMod val="50000"/>
                    <a:lumOff val="50000"/>
                  </a:schemeClr>
                </a:solidFill>
              </a:rPr>
              <a:t>Vm</a:t>
            </a:r>
            <a:r>
              <a:rPr lang="en-US" altLang="ko-KR" sz="1400" b="1" dirty="0">
                <a:solidFill>
                  <a:schemeClr val="tx1">
                    <a:lumMod val="50000"/>
                    <a:lumOff val="50000"/>
                  </a:schemeClr>
                </a:solidFill>
              </a:rPr>
              <a:t>”</a:t>
            </a:r>
            <a:endParaRPr lang="ko-KR" altLang="en-US" sz="1400" b="1" dirty="0">
              <a:solidFill>
                <a:schemeClr val="tx1">
                  <a:lumMod val="50000"/>
                  <a:lumOff val="50000"/>
                </a:schemeClr>
              </a:solidFill>
            </a:endParaRPr>
          </a:p>
        </p:txBody>
      </p:sp>
    </p:spTree>
    <p:extLst>
      <p:ext uri="{BB962C8B-B14F-4D97-AF65-F5344CB8AC3E}">
        <p14:creationId xmlns:p14="http://schemas.microsoft.com/office/powerpoint/2010/main" val="3341988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3273973" cy="400110"/>
          </a:xfrm>
          <a:prstGeom prst="rect">
            <a:avLst/>
          </a:prstGeom>
          <a:noFill/>
        </p:spPr>
        <p:txBody>
          <a:bodyPr wrap="none" rtlCol="0" anchor="ctr" anchorCtr="0">
            <a:spAutoFit/>
          </a:bodyPr>
          <a:lstStyle/>
          <a:p>
            <a:r>
              <a:rPr lang="en-US" altLang="ko-KR" sz="2000" b="1">
                <a:solidFill>
                  <a:schemeClr val="bg1"/>
                </a:solidFill>
              </a:rPr>
              <a:t>ADME Toxicity Prediction</a:t>
            </a:r>
            <a:endParaRPr lang="en-US" altLang="ko-KR" sz="2000" b="1" dirty="0">
              <a:solidFill>
                <a:srgbClr val="FFFF00"/>
              </a:solidFill>
            </a:endParaRPr>
          </a:p>
        </p:txBody>
      </p:sp>
      <p:sp>
        <p:nvSpPr>
          <p:cNvPr id="3" name="모서리가 둥근 직사각형 10"/>
          <p:cNvSpPr/>
          <p:nvPr/>
        </p:nvSpPr>
        <p:spPr>
          <a:xfrm>
            <a:off x="320675" y="1412776"/>
            <a:ext cx="8502650" cy="4791108"/>
          </a:xfrm>
          <a:prstGeom prst="roundRect">
            <a:avLst>
              <a:gd name="adj" fmla="val 3000"/>
            </a:avLst>
          </a:prstGeom>
          <a:solidFill>
            <a:sysClr val="window" lastClr="FFFFFF"/>
          </a:solidFill>
          <a:ln w="25400" cap="flat" cmpd="sng" algn="ctr">
            <a:solidFill>
              <a:srgbClr val="4F81BD">
                <a:shade val="50000"/>
              </a:srgbClr>
            </a:solidFill>
            <a:prstDash val="solid"/>
          </a:ln>
          <a:effectLst/>
        </p:spPr>
        <p:txBody>
          <a:bodyPr anchor="ctr"/>
          <a:lstStyle/>
          <a:p>
            <a:pPr fontAlgn="auto" latinLnBrk="0">
              <a:spcBef>
                <a:spcPts val="0"/>
              </a:spcBef>
              <a:spcAft>
                <a:spcPts val="0"/>
              </a:spcAft>
              <a:defRPr/>
            </a:pPr>
            <a:endParaRPr kumimoji="0" lang="ko-KR" altLang="en-US" sz="1800" b="0" kern="0" dirty="0">
              <a:solidFill>
                <a:sysClr val="windowText" lastClr="000000"/>
              </a:solidFill>
              <a:latin typeface="맑은 고딕"/>
              <a:ea typeface="맑은 고딕"/>
            </a:endParaRPr>
          </a:p>
        </p:txBody>
      </p:sp>
      <p:grpSp>
        <p:nvGrpSpPr>
          <p:cNvPr id="4" name="그룹 11"/>
          <p:cNvGrpSpPr>
            <a:grpSpLocks/>
          </p:cNvGrpSpPr>
          <p:nvPr/>
        </p:nvGrpSpPr>
        <p:grpSpPr bwMode="auto">
          <a:xfrm>
            <a:off x="769938" y="1631884"/>
            <a:ext cx="7604125" cy="4522788"/>
            <a:chOff x="250825" y="1381274"/>
            <a:chExt cx="8526463" cy="5072062"/>
          </a:xfrm>
        </p:grpSpPr>
        <p:pic>
          <p:nvPicPr>
            <p:cNvPr id="5" name="Picture 5" descr="AD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7786"/>
              <a:ext cx="83820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6"/>
            <p:cNvSpPr>
              <a:spLocks noChangeArrowheads="1"/>
            </p:cNvSpPr>
            <p:nvPr/>
          </p:nvSpPr>
          <p:spPr bwMode="auto">
            <a:xfrm>
              <a:off x="395009" y="3542553"/>
              <a:ext cx="1297661" cy="1296055"/>
            </a:xfrm>
            <a:prstGeom prst="ellipse">
              <a:avLst/>
            </a:prstGeom>
            <a:noFill/>
            <a:ln w="38100">
              <a:solidFill>
                <a:srgbClr val="0000FF"/>
              </a:solidFill>
              <a:prstDash val="dash"/>
              <a:round/>
              <a:headEnd/>
              <a:tailEnd/>
            </a:ln>
            <a:effectLst/>
          </p:spPr>
          <p:txBody>
            <a:bodyPr wrap="none" anchor="ctr"/>
            <a:lstStyle/>
            <a:p>
              <a:pPr fontAlgn="auto" latinLnBrk="0">
                <a:spcBef>
                  <a:spcPts val="0"/>
                </a:spcBef>
                <a:spcAft>
                  <a:spcPts val="0"/>
                </a:spcAft>
                <a:defRPr/>
              </a:pPr>
              <a:endParaRPr kumimoji="0" lang="ko-KR" altLang="en-US" sz="1800" b="0" kern="0">
                <a:solidFill>
                  <a:sysClr val="windowText" lastClr="000000"/>
                </a:solidFill>
                <a:latin typeface="맑은 고딕"/>
                <a:ea typeface="맑은 고딕"/>
              </a:endParaRPr>
            </a:p>
          </p:txBody>
        </p:sp>
        <p:sp>
          <p:nvSpPr>
            <p:cNvPr id="7" name="Oval 7"/>
            <p:cNvSpPr>
              <a:spLocks noChangeArrowheads="1"/>
            </p:cNvSpPr>
            <p:nvPr/>
          </p:nvSpPr>
          <p:spPr bwMode="auto">
            <a:xfrm>
              <a:off x="6048463" y="1778280"/>
              <a:ext cx="1295880" cy="1297835"/>
            </a:xfrm>
            <a:prstGeom prst="ellipse">
              <a:avLst/>
            </a:prstGeom>
            <a:noFill/>
            <a:ln w="38100">
              <a:solidFill>
                <a:srgbClr val="0000FF"/>
              </a:solidFill>
              <a:prstDash val="dash"/>
              <a:round/>
              <a:headEnd/>
              <a:tailEnd/>
            </a:ln>
            <a:effectLst/>
          </p:spPr>
          <p:txBody>
            <a:bodyPr wrap="none" anchor="ctr"/>
            <a:lstStyle/>
            <a:p>
              <a:pPr fontAlgn="auto" latinLnBrk="0">
                <a:spcBef>
                  <a:spcPts val="0"/>
                </a:spcBef>
                <a:spcAft>
                  <a:spcPts val="0"/>
                </a:spcAft>
                <a:defRPr/>
              </a:pPr>
              <a:endParaRPr kumimoji="0" lang="ko-KR" altLang="en-US" sz="1800" b="0" kern="0">
                <a:solidFill>
                  <a:sysClr val="windowText" lastClr="000000"/>
                </a:solidFill>
                <a:latin typeface="맑은 고딕"/>
                <a:ea typeface="맑은 고딕"/>
              </a:endParaRPr>
            </a:p>
          </p:txBody>
        </p:sp>
        <p:sp>
          <p:nvSpPr>
            <p:cNvPr id="8" name="Text Box 9"/>
            <p:cNvSpPr txBox="1">
              <a:spLocks noChangeArrowheads="1"/>
            </p:cNvSpPr>
            <p:nvPr/>
          </p:nvSpPr>
          <p:spPr bwMode="auto">
            <a:xfrm>
              <a:off x="6477457" y="1381274"/>
              <a:ext cx="2246429" cy="318673"/>
            </a:xfrm>
            <a:prstGeom prst="rect">
              <a:avLst/>
            </a:prstGeom>
            <a:solidFill>
              <a:srgbClr val="0070C0"/>
            </a:solidFill>
            <a:ln w="9525">
              <a:noFill/>
              <a:miter lim="800000"/>
              <a:headEnd/>
              <a:tailEnd/>
            </a:ln>
            <a:effectLst/>
          </p:spPr>
          <p:txBody>
            <a:bodyPr wrap="none">
              <a:spAutoFit/>
            </a:bodyPr>
            <a:lstStyle/>
            <a:p>
              <a:pPr fontAlgn="auto" latinLnBrk="0">
                <a:spcBef>
                  <a:spcPts val="0"/>
                </a:spcBef>
                <a:spcAft>
                  <a:spcPts val="0"/>
                </a:spcAft>
                <a:defRPr/>
              </a:pPr>
              <a:r>
                <a:rPr kumimoji="0" lang="en-US" altLang="ko-KR" sz="1400" i="1" kern="0" dirty="0">
                  <a:solidFill>
                    <a:sysClr val="window" lastClr="FFFFFF"/>
                  </a:solidFill>
                  <a:latin typeface="맑은 고딕"/>
                  <a:ea typeface="맑은 고딕"/>
                </a:rPr>
                <a:t>in </a:t>
              </a:r>
              <a:r>
                <a:rPr kumimoji="0" lang="en-US" altLang="ko-KR" sz="1400" i="1" kern="0" dirty="0" err="1">
                  <a:solidFill>
                    <a:sysClr val="window" lastClr="FFFFFF"/>
                  </a:solidFill>
                  <a:latin typeface="맑은 고딕"/>
                  <a:ea typeface="맑은 고딕"/>
                </a:rPr>
                <a:t>silico</a:t>
              </a:r>
              <a:r>
                <a:rPr kumimoji="0" lang="en-US" altLang="ko-KR" sz="1400" i="1" kern="0" dirty="0">
                  <a:solidFill>
                    <a:sysClr val="window" lastClr="FFFFFF"/>
                  </a:solidFill>
                  <a:latin typeface="맑은 고딕"/>
                  <a:ea typeface="맑은 고딕"/>
                </a:rPr>
                <a:t> PPB Prediction</a:t>
              </a:r>
            </a:p>
          </p:txBody>
        </p:sp>
        <p:sp>
          <p:nvSpPr>
            <p:cNvPr id="9" name="Text Box 10"/>
            <p:cNvSpPr txBox="1">
              <a:spLocks noChangeArrowheads="1"/>
            </p:cNvSpPr>
            <p:nvPr/>
          </p:nvSpPr>
          <p:spPr bwMode="auto">
            <a:xfrm>
              <a:off x="250825" y="5988678"/>
              <a:ext cx="2513438" cy="320453"/>
            </a:xfrm>
            <a:prstGeom prst="rect">
              <a:avLst/>
            </a:prstGeom>
            <a:solidFill>
              <a:srgbClr val="0070C0"/>
            </a:solidFill>
            <a:ln w="9525">
              <a:noFill/>
              <a:miter lim="800000"/>
              <a:headEnd/>
              <a:tailEnd/>
            </a:ln>
            <a:effectLst/>
          </p:spPr>
          <p:txBody>
            <a:bodyPr wrap="none">
              <a:spAutoFit/>
            </a:bodyPr>
            <a:lstStyle/>
            <a:p>
              <a:pPr fontAlgn="auto" latinLnBrk="0">
                <a:spcBef>
                  <a:spcPts val="0"/>
                </a:spcBef>
                <a:spcAft>
                  <a:spcPts val="0"/>
                </a:spcAft>
                <a:defRPr/>
              </a:pPr>
              <a:r>
                <a:rPr kumimoji="0" lang="en-US" altLang="ko-KR" sz="1400" i="1" kern="0" dirty="0">
                  <a:solidFill>
                    <a:sysClr val="window" lastClr="FFFFFF"/>
                  </a:solidFill>
                  <a:latin typeface="맑은 고딕"/>
                  <a:ea typeface="맑은 고딕"/>
                </a:rPr>
                <a:t>in </a:t>
              </a:r>
              <a:r>
                <a:rPr kumimoji="0" lang="en-US" altLang="ko-KR" sz="1400" i="1" kern="0" dirty="0" err="1">
                  <a:solidFill>
                    <a:sysClr val="window" lastClr="FFFFFF"/>
                  </a:solidFill>
                  <a:latin typeface="맑은 고딕"/>
                  <a:ea typeface="맑은 고딕"/>
                </a:rPr>
                <a:t>silico</a:t>
              </a:r>
              <a:r>
                <a:rPr kumimoji="0" lang="en-US" altLang="ko-KR" sz="1400" i="1" kern="0" dirty="0">
                  <a:solidFill>
                    <a:sysClr val="window" lastClr="FFFFFF"/>
                  </a:solidFill>
                  <a:latin typeface="맑은 고딕"/>
                  <a:ea typeface="맑은 고딕"/>
                </a:rPr>
                <a:t> Caco-2 Prediction</a:t>
              </a:r>
            </a:p>
          </p:txBody>
        </p:sp>
        <p:sp>
          <p:nvSpPr>
            <p:cNvPr id="10" name="Text Box 10"/>
            <p:cNvSpPr txBox="1">
              <a:spLocks noChangeArrowheads="1"/>
            </p:cNvSpPr>
            <p:nvPr/>
          </p:nvSpPr>
          <p:spPr bwMode="auto">
            <a:xfrm>
              <a:off x="3248437" y="5988678"/>
              <a:ext cx="3609616" cy="345155"/>
            </a:xfrm>
            <a:prstGeom prst="rect">
              <a:avLst/>
            </a:prstGeom>
            <a:solidFill>
              <a:srgbClr val="0070C0"/>
            </a:solidFill>
            <a:ln w="9525">
              <a:noFill/>
              <a:miter lim="800000"/>
              <a:headEnd/>
              <a:tailEnd/>
            </a:ln>
            <a:effectLst/>
          </p:spPr>
          <p:txBody>
            <a:bodyPr wrap="none">
              <a:spAutoFit/>
            </a:bodyPr>
            <a:lstStyle/>
            <a:p>
              <a:pPr fontAlgn="auto" latinLnBrk="0">
                <a:spcBef>
                  <a:spcPts val="0"/>
                </a:spcBef>
                <a:spcAft>
                  <a:spcPts val="0"/>
                </a:spcAft>
                <a:defRPr/>
              </a:pPr>
              <a:r>
                <a:rPr kumimoji="0" lang="en-US" altLang="ko-KR" sz="1400" i="1" kern="0" dirty="0">
                  <a:solidFill>
                    <a:sysClr val="window" lastClr="FFFFFF"/>
                  </a:solidFill>
                  <a:latin typeface="맑은 고딕"/>
                  <a:ea typeface="맑은 고딕"/>
                </a:rPr>
                <a:t>Metabolic Site, Metabolite Prediction</a:t>
              </a:r>
            </a:p>
          </p:txBody>
        </p:sp>
      </p:grpSp>
      <p:sp>
        <p:nvSpPr>
          <p:cNvPr id="11" name="모서리가 둥근 직사각형 32"/>
          <p:cNvSpPr>
            <a:spLocks noChangeArrowheads="1"/>
          </p:cNvSpPr>
          <p:nvPr/>
        </p:nvSpPr>
        <p:spPr bwMode="auto">
          <a:xfrm>
            <a:off x="320675" y="764704"/>
            <a:ext cx="8502650" cy="500062"/>
          </a:xfrm>
          <a:prstGeom prst="roundRect">
            <a:avLst>
              <a:gd name="adj" fmla="val 88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tIns="0" anchor="ctr"/>
          <a:lstStyle>
            <a:lvl1pPr eaLnBrk="0" hangingPunct="0">
              <a:defRPr kumimoji="1" sz="2800" b="1">
                <a:solidFill>
                  <a:schemeClr val="tx1"/>
                </a:solidFill>
                <a:latin typeface="맑은 고딕" panose="020B0503020000020004" pitchFamily="50" charset="-127"/>
                <a:ea typeface="맑은 고딕" panose="020B0503020000020004" pitchFamily="50" charset="-127"/>
              </a:defRPr>
            </a:lvl1pPr>
            <a:lvl2pPr marL="742950" indent="-285750" eaLnBrk="0" hangingPunct="0">
              <a:defRPr kumimoji="1" sz="2800" b="1">
                <a:solidFill>
                  <a:schemeClr val="tx1"/>
                </a:solidFill>
                <a:latin typeface="맑은 고딕" panose="020B0503020000020004" pitchFamily="50" charset="-127"/>
                <a:ea typeface="맑은 고딕" panose="020B0503020000020004" pitchFamily="50" charset="-127"/>
              </a:defRPr>
            </a:lvl2pPr>
            <a:lvl3pPr marL="1143000" indent="-228600" eaLnBrk="0" hangingPunct="0">
              <a:defRPr kumimoji="1" sz="2800" b="1">
                <a:solidFill>
                  <a:schemeClr val="tx1"/>
                </a:solidFill>
                <a:latin typeface="맑은 고딕" panose="020B0503020000020004" pitchFamily="50" charset="-127"/>
                <a:ea typeface="맑은 고딕" panose="020B0503020000020004" pitchFamily="50" charset="-127"/>
              </a:defRPr>
            </a:lvl3pPr>
            <a:lvl4pPr marL="1600200" indent="-228600" eaLnBrk="0" hangingPunct="0">
              <a:defRPr kumimoji="1" sz="2800" b="1">
                <a:solidFill>
                  <a:schemeClr val="tx1"/>
                </a:solidFill>
                <a:latin typeface="맑은 고딕" panose="020B0503020000020004" pitchFamily="50" charset="-127"/>
                <a:ea typeface="맑은 고딕" panose="020B0503020000020004" pitchFamily="50" charset="-127"/>
              </a:defRPr>
            </a:lvl4pPr>
            <a:lvl5pPr marL="2057400" indent="-228600" eaLnBrk="0" hangingPunct="0">
              <a:defRPr kumimoji="1" sz="2800" b="1">
                <a:solidFill>
                  <a:schemeClr val="tx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2800" b="1">
                <a:solidFill>
                  <a:schemeClr val="tx1"/>
                </a:solidFill>
                <a:latin typeface="맑은 고딕" panose="020B0503020000020004" pitchFamily="50" charset="-127"/>
                <a:ea typeface="맑은 고딕" panose="020B0503020000020004" pitchFamily="50" charset="-127"/>
              </a:defRPr>
            </a:lvl9pPr>
          </a:lstStyle>
          <a:p>
            <a:pPr algn="r" eaLnBrk="1" hangingPunct="1">
              <a:lnSpc>
                <a:spcPct val="150000"/>
              </a:lnSpc>
            </a:pPr>
            <a:r>
              <a:rPr lang="ko-KR" altLang="en-US" sz="1600" dirty="0">
                <a:solidFill>
                  <a:srgbClr val="0070C0"/>
                </a:solidFill>
              </a:rPr>
              <a:t>최적 </a:t>
            </a:r>
            <a:r>
              <a:rPr lang="ko-KR" altLang="en-US" sz="1600" dirty="0" err="1">
                <a:solidFill>
                  <a:srgbClr val="0070C0"/>
                </a:solidFill>
              </a:rPr>
              <a:t>후보주</a:t>
            </a:r>
            <a:r>
              <a:rPr lang="ko-KR" altLang="en-US" sz="1600" dirty="0">
                <a:solidFill>
                  <a:srgbClr val="0070C0"/>
                </a:solidFill>
              </a:rPr>
              <a:t> 선별을 위한 </a:t>
            </a:r>
            <a:r>
              <a:rPr lang="en-US" altLang="ko-KR" sz="1600" i="1" dirty="0">
                <a:solidFill>
                  <a:srgbClr val="0070C0"/>
                </a:solidFill>
              </a:rPr>
              <a:t>in vitro</a:t>
            </a:r>
            <a:r>
              <a:rPr lang="en-US" altLang="ko-KR" sz="1600" dirty="0">
                <a:solidFill>
                  <a:srgbClr val="0070C0"/>
                </a:solidFill>
              </a:rPr>
              <a:t> ADME / Toxicity Prediction</a:t>
            </a:r>
            <a:endParaRPr lang="ko-KR" altLang="en-US" sz="1600" dirty="0">
              <a:solidFill>
                <a:srgbClr val="0070C0"/>
              </a:solidFill>
            </a:endParaRPr>
          </a:p>
        </p:txBody>
      </p:sp>
    </p:spTree>
    <p:extLst>
      <p:ext uri="{BB962C8B-B14F-4D97-AF65-F5344CB8AC3E}">
        <p14:creationId xmlns:p14="http://schemas.microsoft.com/office/powerpoint/2010/main" val="3310228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0103AF9-9CA5-4C0A-B05B-907A760ADBD4}"/>
              </a:ext>
            </a:extLst>
          </p:cNvPr>
          <p:cNvSpPr/>
          <p:nvPr/>
        </p:nvSpPr>
        <p:spPr>
          <a:xfrm>
            <a:off x="11660" y="1772816"/>
            <a:ext cx="9144000" cy="1440160"/>
          </a:xfrm>
          <a:prstGeom prst="rect">
            <a:avLst/>
          </a:prstGeom>
          <a:solidFill>
            <a:srgbClr val="126A93"/>
          </a:solidFill>
          <a:ln>
            <a:solidFill>
              <a:srgbClr val="12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a:solidFill>
                  <a:srgbClr val="FFFF00"/>
                </a:solidFill>
              </a:rPr>
              <a:t>계산화학</a:t>
            </a:r>
            <a:r>
              <a:rPr lang="en-US" altLang="ko-KR" sz="2800" b="1">
                <a:solidFill>
                  <a:srgbClr val="FFFF00"/>
                </a:solidFill>
              </a:rPr>
              <a:t>_</a:t>
            </a:r>
            <a:r>
              <a:rPr lang="ko-KR" altLang="en-US" sz="2800" b="1">
                <a:solidFill>
                  <a:srgbClr val="FFFF00"/>
                </a:solidFill>
              </a:rPr>
              <a:t>단백질 기초</a:t>
            </a:r>
            <a:endParaRPr lang="en-US" altLang="ko-KR" b="1" dirty="0">
              <a:solidFill>
                <a:schemeClr val="bg1"/>
              </a:solidFill>
            </a:endParaRPr>
          </a:p>
        </p:txBody>
      </p:sp>
    </p:spTree>
    <p:extLst>
      <p:ext uri="{BB962C8B-B14F-4D97-AF65-F5344CB8AC3E}">
        <p14:creationId xmlns:p14="http://schemas.microsoft.com/office/powerpoint/2010/main" val="273902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7" name="Object 5">
            <a:extLst>
              <a:ext uri="{FF2B5EF4-FFF2-40B4-BE49-F238E27FC236}">
                <a16:creationId xmlns:a16="http://schemas.microsoft.com/office/drawing/2014/main" id="{EBB481F1-6C04-4FAF-9DBC-E7C61A9EB0A0}"/>
              </a:ext>
            </a:extLst>
          </p:cNvPr>
          <p:cNvGraphicFramePr>
            <a:graphicFrameLocks noChangeAspect="1"/>
          </p:cNvGraphicFramePr>
          <p:nvPr/>
        </p:nvGraphicFramePr>
        <p:xfrm>
          <a:off x="5004048" y="1619250"/>
          <a:ext cx="3959225" cy="3619500"/>
        </p:xfrm>
        <a:graphic>
          <a:graphicData uri="http://schemas.openxmlformats.org/presentationml/2006/ole">
            <mc:AlternateContent xmlns:mc="http://schemas.openxmlformats.org/markup-compatibility/2006">
              <mc:Choice xmlns:v="urn:schemas-microsoft-com:vml" Requires="v">
                <p:oleObj spid="_x0000_s10253" name="Image" r:id="rId3" imgW="9320635" imgH="8520635" progId="Photoshop.Image.7">
                  <p:embed/>
                </p:oleObj>
              </mc:Choice>
              <mc:Fallback>
                <p:oleObj name="Image" r:id="rId3" imgW="9320635" imgH="8520635" progId="Photoshop.Image.7">
                  <p:embed/>
                  <p:pic>
                    <p:nvPicPr>
                      <p:cNvPr id="192517" name="Object 5">
                        <a:extLst>
                          <a:ext uri="{FF2B5EF4-FFF2-40B4-BE49-F238E27FC236}">
                            <a16:creationId xmlns:a16="http://schemas.microsoft.com/office/drawing/2014/main" id="{EBB481F1-6C04-4FAF-9DBC-E7C61A9EB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619250"/>
                        <a:ext cx="39592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18" name="Rectangle 6">
            <a:extLst>
              <a:ext uri="{FF2B5EF4-FFF2-40B4-BE49-F238E27FC236}">
                <a16:creationId xmlns:a16="http://schemas.microsoft.com/office/drawing/2014/main" id="{13D3BF93-2674-458C-B240-ABE5C6906226}"/>
              </a:ext>
            </a:extLst>
          </p:cNvPr>
          <p:cNvSpPr>
            <a:spLocks noChangeArrowheads="1"/>
          </p:cNvSpPr>
          <p:nvPr/>
        </p:nvSpPr>
        <p:spPr bwMode="auto">
          <a:xfrm>
            <a:off x="539998" y="2482850"/>
            <a:ext cx="3097212"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900">
                <a:latin typeface="Courier New" panose="02070309020205020404" pitchFamily="49" charset="0"/>
              </a:rPr>
              <a:t>MAFLGLFSLLVLQSMATGATFPEEAIADLSVNMYNRLRATGEDENILFSPLSIALAMGMMELGAQGSTQKEIRHSMGYDSLKNGEEFSFLKEFSNMVTAKESQYVMKIANSLFVQNGFHVNEEFLQMMKKYFNAAVNHVDFSQNVAVANYINKWVENNTNNLVKDLVSPRDFDAATYLALINAVYFKGNWKSQFRPENTRTFSFTKDDESEVQIPMMYQQGEFYYGEFSDGSNEAGGIYQVLEIPYEGDEISMMLVLSRQEVPLATLEPLVKAQLVEEWANSVKKQKVEVYLPRFTVEQEIDLKDVLKALGITEIFIKDANLTGLSDNKEIFLSKAIHKSFLEVNEEGSEAAAVSGMIAISRMAVLYPQVIVDHPFFFLIRNRRTGTILFMGRVMHPETMNTSGHDFEEL</a:t>
            </a:r>
          </a:p>
        </p:txBody>
      </p:sp>
      <p:sp>
        <p:nvSpPr>
          <p:cNvPr id="192520" name="AutoShape 8">
            <a:extLst>
              <a:ext uri="{FF2B5EF4-FFF2-40B4-BE49-F238E27FC236}">
                <a16:creationId xmlns:a16="http://schemas.microsoft.com/office/drawing/2014/main" id="{D4E48371-0E2E-4B92-9F40-F516DBAE83D6}"/>
              </a:ext>
            </a:extLst>
          </p:cNvPr>
          <p:cNvSpPr>
            <a:spLocks noChangeArrowheads="1"/>
          </p:cNvSpPr>
          <p:nvPr/>
        </p:nvSpPr>
        <p:spPr bwMode="auto">
          <a:xfrm>
            <a:off x="1548060" y="4211638"/>
            <a:ext cx="360363" cy="360362"/>
          </a:xfrm>
          <a:prstGeom prst="plus">
            <a:avLst>
              <a:gd name="adj" fmla="val 43801"/>
            </a:avLst>
          </a:prstGeom>
          <a:solidFill>
            <a:srgbClr val="FF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2521" name="Text Box 9">
            <a:extLst>
              <a:ext uri="{FF2B5EF4-FFF2-40B4-BE49-F238E27FC236}">
                <a16:creationId xmlns:a16="http://schemas.microsoft.com/office/drawing/2014/main" id="{73F52CE0-7E3D-4EBB-850B-9CA839ACD60E}"/>
              </a:ext>
            </a:extLst>
          </p:cNvPr>
          <p:cNvSpPr txBox="1">
            <a:spLocks noChangeArrowheads="1"/>
          </p:cNvSpPr>
          <p:nvPr/>
        </p:nvSpPr>
        <p:spPr bwMode="auto">
          <a:xfrm>
            <a:off x="2292598" y="4167188"/>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Computer</a:t>
            </a:r>
          </a:p>
        </p:txBody>
      </p:sp>
      <p:sp>
        <p:nvSpPr>
          <p:cNvPr id="192522" name="Text Box 10">
            <a:extLst>
              <a:ext uri="{FF2B5EF4-FFF2-40B4-BE49-F238E27FC236}">
                <a16:creationId xmlns:a16="http://schemas.microsoft.com/office/drawing/2014/main" id="{FD3E586C-158D-46E2-AB86-E0DFF989DF88}"/>
              </a:ext>
            </a:extLst>
          </p:cNvPr>
          <p:cNvSpPr txBox="1">
            <a:spLocks noChangeArrowheads="1"/>
          </p:cNvSpPr>
          <p:nvPr/>
        </p:nvSpPr>
        <p:spPr bwMode="auto">
          <a:xfrm>
            <a:off x="3875335" y="3957638"/>
            <a:ext cx="5397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4800">
                <a:solidFill>
                  <a:srgbClr val="FF3399"/>
                </a:solidFill>
              </a:rPr>
              <a:t>=</a:t>
            </a:r>
          </a:p>
        </p:txBody>
      </p:sp>
      <p:sp>
        <p:nvSpPr>
          <p:cNvPr id="9" name="TextBox 8">
            <a:extLst>
              <a:ext uri="{FF2B5EF4-FFF2-40B4-BE49-F238E27FC236}">
                <a16:creationId xmlns:a16="http://schemas.microsoft.com/office/drawing/2014/main" id="{5E48D6F4-BDF7-4EE3-9DDB-904D6A9459ED}"/>
              </a:ext>
            </a:extLst>
          </p:cNvPr>
          <p:cNvSpPr txBox="1"/>
          <p:nvPr/>
        </p:nvSpPr>
        <p:spPr>
          <a:xfrm>
            <a:off x="130825" y="169972"/>
            <a:ext cx="1537600" cy="400110"/>
          </a:xfrm>
          <a:prstGeom prst="rect">
            <a:avLst/>
          </a:prstGeom>
          <a:noFill/>
        </p:spPr>
        <p:txBody>
          <a:bodyPr wrap="none" rtlCol="0" anchor="ctr" anchorCtr="0">
            <a:spAutoFit/>
          </a:bodyPr>
          <a:lstStyle/>
          <a:p>
            <a:r>
              <a:rPr lang="ko-KR" altLang="en-US" sz="2000" b="1">
                <a:solidFill>
                  <a:schemeClr val="bg1"/>
                </a:solidFill>
                <a:latin typeface="Helvetica" panose="020B0604020202020204" pitchFamily="34" charset="0"/>
              </a:rPr>
              <a:t>단백질 기초</a:t>
            </a:r>
            <a:endParaRPr lang="en-US" altLang="ko-KR" sz="2000" b="1">
              <a:solidFill>
                <a:schemeClr val="bg1"/>
              </a:solidFill>
              <a:latin typeface="Helvetica" panose="020B0604020202020204" pitchFamily="34" charset="0"/>
            </a:endParaRPr>
          </a:p>
        </p:txBody>
      </p:sp>
    </p:spTree>
    <p:extLst>
      <p:ext uri="{BB962C8B-B14F-4D97-AF65-F5344CB8AC3E}">
        <p14:creationId xmlns:p14="http://schemas.microsoft.com/office/powerpoint/2010/main" val="375020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28F2A54-3D31-4E3D-8F2E-5603C79ED8D1}"/>
              </a:ext>
            </a:extLst>
          </p:cNvPr>
          <p:cNvSpPr txBox="1"/>
          <p:nvPr/>
        </p:nvSpPr>
        <p:spPr>
          <a:xfrm>
            <a:off x="130825" y="169972"/>
            <a:ext cx="1813317" cy="400110"/>
          </a:xfrm>
          <a:prstGeom prst="rect">
            <a:avLst/>
          </a:prstGeom>
          <a:noFill/>
        </p:spPr>
        <p:txBody>
          <a:bodyPr wrap="none" rtlCol="0" anchor="ctr" anchorCtr="0">
            <a:spAutoFit/>
          </a:bodyPr>
          <a:lstStyle/>
          <a:p>
            <a:r>
              <a:rPr lang="ko-KR" altLang="en-US" sz="2000" b="1">
                <a:solidFill>
                  <a:schemeClr val="bg1"/>
                </a:solidFill>
              </a:rPr>
              <a:t>신약개발 개요</a:t>
            </a:r>
            <a:endParaRPr lang="en-US" altLang="ko-KR" sz="2000" b="1" dirty="0">
              <a:solidFill>
                <a:schemeClr val="bg1"/>
              </a:solidFill>
            </a:endParaRPr>
          </a:p>
        </p:txBody>
      </p:sp>
      <p:sp>
        <p:nvSpPr>
          <p:cNvPr id="26" name="사각형: 둥근 모서리 25">
            <a:extLst>
              <a:ext uri="{FF2B5EF4-FFF2-40B4-BE49-F238E27FC236}">
                <a16:creationId xmlns:a16="http://schemas.microsoft.com/office/drawing/2014/main" id="{AF53856E-7A18-4773-96FB-B1A2B939BB55}"/>
              </a:ext>
            </a:extLst>
          </p:cNvPr>
          <p:cNvSpPr/>
          <p:nvPr/>
        </p:nvSpPr>
        <p:spPr>
          <a:xfrm>
            <a:off x="467544" y="1196752"/>
            <a:ext cx="8208912" cy="140055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Font typeface="Wingdings" pitchFamily="2" charset="2"/>
              <a:buChar char="§"/>
              <a:defRPr/>
            </a:pPr>
            <a:r>
              <a:rPr lang="ko-KR" altLang="en-US" sz="1600" b="1">
                <a:solidFill>
                  <a:schemeClr val="tx1"/>
                </a:solidFill>
              </a:rPr>
              <a:t> 신약개발은 시장 선점과 독점 판매권 부여로 제품판매 기간 연장이 가장 중요함</a:t>
            </a:r>
            <a:endParaRPr lang="en-US" altLang="ko-KR" sz="1600" b="1">
              <a:solidFill>
                <a:schemeClr val="tx1"/>
              </a:solidFill>
            </a:endParaRPr>
          </a:p>
          <a:p>
            <a:pPr latinLnBrk="0">
              <a:buFont typeface="Wingdings" pitchFamily="2" charset="2"/>
              <a:buChar char="§"/>
              <a:defRPr/>
            </a:pPr>
            <a:r>
              <a:rPr lang="en-US" altLang="ko-KR" sz="1600" b="1">
                <a:solidFill>
                  <a:schemeClr val="tx1"/>
                </a:solidFill>
              </a:rPr>
              <a:t> </a:t>
            </a:r>
            <a:r>
              <a:rPr lang="ko-KR" altLang="en-US" sz="1600" b="1">
                <a:solidFill>
                  <a:schemeClr val="tx1"/>
                </a:solidFill>
              </a:rPr>
              <a:t>제약 산업은 국민의 건강관리 및 질병의 예방</a:t>
            </a:r>
            <a:r>
              <a:rPr lang="en-US" altLang="ko-KR" sz="1600" b="1">
                <a:solidFill>
                  <a:schemeClr val="tx1"/>
                </a:solidFill>
              </a:rPr>
              <a:t>, </a:t>
            </a:r>
            <a:r>
              <a:rPr lang="ko-KR" altLang="en-US" sz="1600" b="1">
                <a:solidFill>
                  <a:schemeClr val="tx1"/>
                </a:solidFill>
              </a:rPr>
              <a:t>치료</a:t>
            </a:r>
            <a:r>
              <a:rPr lang="en-US" altLang="ko-KR" sz="1600" b="1">
                <a:solidFill>
                  <a:schemeClr val="tx1"/>
                </a:solidFill>
              </a:rPr>
              <a:t>, </a:t>
            </a:r>
            <a:r>
              <a:rPr lang="ko-KR" altLang="en-US" sz="1600" b="1">
                <a:solidFill>
                  <a:schemeClr val="tx1"/>
                </a:solidFill>
              </a:rPr>
              <a:t>처치</a:t>
            </a:r>
            <a:r>
              <a:rPr lang="en-US" altLang="ko-KR" sz="1600" b="1">
                <a:solidFill>
                  <a:schemeClr val="tx1"/>
                </a:solidFill>
              </a:rPr>
              <a:t>, </a:t>
            </a:r>
            <a:r>
              <a:rPr lang="ko-KR" altLang="en-US" sz="1600" b="1">
                <a:solidFill>
                  <a:schemeClr val="tx1"/>
                </a:solidFill>
              </a:rPr>
              <a:t>진단을 위한 약품을 개발</a:t>
            </a:r>
            <a:r>
              <a:rPr lang="en-US" altLang="ko-KR" sz="1600" b="1">
                <a:solidFill>
                  <a:schemeClr val="tx1"/>
                </a:solidFill>
              </a:rPr>
              <a:t>, </a:t>
            </a:r>
          </a:p>
          <a:p>
            <a:pPr latinLnBrk="0">
              <a:defRPr/>
            </a:pPr>
            <a:r>
              <a:rPr lang="ko-KR" altLang="en-US" sz="1600" b="1">
                <a:solidFill>
                  <a:schemeClr val="tx1"/>
                </a:solidFill>
              </a:rPr>
              <a:t> </a:t>
            </a:r>
            <a:r>
              <a:rPr lang="ko-KR" altLang="en-US" sz="1100" b="1">
                <a:solidFill>
                  <a:schemeClr val="tx1"/>
                </a:solidFill>
              </a:rPr>
              <a:t>  </a:t>
            </a:r>
            <a:r>
              <a:rPr lang="ko-KR" altLang="en-US" sz="1600" b="1">
                <a:solidFill>
                  <a:schemeClr val="tx1"/>
                </a:solidFill>
              </a:rPr>
              <a:t>제조</a:t>
            </a:r>
            <a:r>
              <a:rPr lang="en-US" altLang="ko-KR" sz="1600" b="1">
                <a:solidFill>
                  <a:schemeClr val="tx1"/>
                </a:solidFill>
              </a:rPr>
              <a:t> </a:t>
            </a:r>
            <a:r>
              <a:rPr lang="ko-KR" altLang="en-US" sz="1600" b="1">
                <a:solidFill>
                  <a:schemeClr val="tx1"/>
                </a:solidFill>
              </a:rPr>
              <a:t>판매하는 산업으로</a:t>
            </a:r>
            <a:r>
              <a:rPr lang="en-US" altLang="ko-KR" sz="1600" b="1">
                <a:solidFill>
                  <a:schemeClr val="tx1"/>
                </a:solidFill>
              </a:rPr>
              <a:t>, </a:t>
            </a:r>
            <a:r>
              <a:rPr lang="ko-KR" altLang="en-US" sz="1600" b="1">
                <a:solidFill>
                  <a:schemeClr val="tx1"/>
                </a:solidFill>
              </a:rPr>
              <a:t>빠르게 진행되고 있는 고령화와 복지사회로의 전환으로 </a:t>
            </a:r>
            <a:endParaRPr lang="en-US" altLang="ko-KR" sz="1600" b="1">
              <a:solidFill>
                <a:schemeClr val="tx1"/>
              </a:solidFill>
            </a:endParaRPr>
          </a:p>
          <a:p>
            <a:pPr latinLnBrk="0">
              <a:defRPr/>
            </a:pPr>
            <a:r>
              <a:rPr lang="ko-KR" altLang="en-US" sz="1600" b="1">
                <a:solidFill>
                  <a:schemeClr val="tx1"/>
                </a:solidFill>
              </a:rPr>
              <a:t> </a:t>
            </a:r>
            <a:r>
              <a:rPr lang="ko-KR" altLang="en-US" sz="1100" b="1">
                <a:solidFill>
                  <a:schemeClr val="tx1"/>
                </a:solidFill>
              </a:rPr>
              <a:t>  </a:t>
            </a:r>
            <a:r>
              <a:rPr lang="ko-KR" altLang="en-US" sz="1600" b="1">
                <a:solidFill>
                  <a:schemeClr val="tx1"/>
                </a:solidFill>
              </a:rPr>
              <a:t>의약품의 수요는 지속적으로 증가할 전망이며 그에 따라 제약산업은 차세대 </a:t>
            </a:r>
            <a:endParaRPr lang="en-US" altLang="ko-KR" sz="1600" b="1">
              <a:solidFill>
                <a:schemeClr val="tx1"/>
              </a:solidFill>
            </a:endParaRPr>
          </a:p>
          <a:p>
            <a:pPr latinLnBrk="0">
              <a:defRPr/>
            </a:pPr>
            <a:r>
              <a:rPr lang="ko-KR" altLang="en-US" sz="1600" b="1">
                <a:solidFill>
                  <a:schemeClr val="tx1"/>
                </a:solidFill>
              </a:rPr>
              <a:t> </a:t>
            </a:r>
            <a:r>
              <a:rPr lang="ko-KR" altLang="en-US" sz="1100" b="1">
                <a:solidFill>
                  <a:schemeClr val="tx1"/>
                </a:solidFill>
              </a:rPr>
              <a:t>  </a:t>
            </a:r>
            <a:r>
              <a:rPr lang="ko-KR" altLang="en-US" sz="1600" b="1">
                <a:solidFill>
                  <a:schemeClr val="tx1"/>
                </a:solidFill>
              </a:rPr>
              <a:t>전략산업으로 부각됨</a:t>
            </a:r>
            <a:endParaRPr lang="ko-KR" altLang="en-US" sz="1500" b="1">
              <a:solidFill>
                <a:schemeClr val="tx1"/>
              </a:solidFill>
            </a:endParaRPr>
          </a:p>
        </p:txBody>
      </p:sp>
      <p:sp>
        <p:nvSpPr>
          <p:cNvPr id="27" name="AutoShape 5">
            <a:extLst>
              <a:ext uri="{FF2B5EF4-FFF2-40B4-BE49-F238E27FC236}">
                <a16:creationId xmlns:a16="http://schemas.microsoft.com/office/drawing/2014/main" id="{A9629501-4A9D-448B-A756-70C06C3005B7}"/>
              </a:ext>
            </a:extLst>
          </p:cNvPr>
          <p:cNvSpPr>
            <a:spLocks noChangeArrowheads="1"/>
          </p:cNvSpPr>
          <p:nvPr/>
        </p:nvSpPr>
        <p:spPr bwMode="auto">
          <a:xfrm>
            <a:off x="215516" y="872716"/>
            <a:ext cx="1872208" cy="360040"/>
          </a:xfrm>
          <a:prstGeom prst="roundRect">
            <a:avLst>
              <a:gd name="adj" fmla="val 50000"/>
            </a:avLst>
          </a:prstGeom>
          <a:solidFill>
            <a:schemeClr val="accent5">
              <a:lumMod val="75000"/>
            </a:schemeClr>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
                <a:prstClr val="black"/>
              </a:buClr>
              <a:buSzTx/>
              <a:buFontTx/>
              <a:buNone/>
              <a:tabLst/>
              <a:defRPr/>
            </a:pPr>
            <a:r>
              <a:rPr kumimoji="0" lang="ko-KR" altLang="en-US" sz="1600" b="1" i="0" u="none" strike="noStrike" kern="0" cap="none" spc="0" normalizeH="0" baseline="0" noProof="0" dirty="0">
                <a:ln>
                  <a:noFill/>
                </a:ln>
                <a:solidFill>
                  <a:srgbClr val="FFFFFF"/>
                </a:solidFill>
                <a:effectLst/>
                <a:uLnTx/>
                <a:uFillTx/>
              </a:rPr>
              <a:t>제약시장의 성격</a:t>
            </a:r>
          </a:p>
        </p:txBody>
      </p:sp>
      <p:sp>
        <p:nvSpPr>
          <p:cNvPr id="28" name="직사각형 27">
            <a:extLst>
              <a:ext uri="{FF2B5EF4-FFF2-40B4-BE49-F238E27FC236}">
                <a16:creationId xmlns:a16="http://schemas.microsoft.com/office/drawing/2014/main" id="{EE90CE4C-D8F6-4A9D-B208-455B9151AF01}"/>
              </a:ext>
            </a:extLst>
          </p:cNvPr>
          <p:cNvSpPr/>
          <p:nvPr/>
        </p:nvSpPr>
        <p:spPr>
          <a:xfrm>
            <a:off x="554688" y="3190617"/>
            <a:ext cx="3909299" cy="784830"/>
          </a:xfrm>
          <a:prstGeom prst="rect">
            <a:avLst/>
          </a:prstGeom>
        </p:spPr>
        <p:txBody>
          <a:bodyPr wrap="square" anchor="ctr">
            <a:spAutoFit/>
          </a:bodyPr>
          <a:lstStyle/>
          <a:p>
            <a:pPr marL="0" marR="0" lvl="0" indent="0" defTabSz="914400" eaLnBrk="1" fontAlgn="auto" latinLnBrk="0" hangingPunct="1">
              <a:spcBef>
                <a:spcPts val="0"/>
              </a:spcBef>
              <a:spcAft>
                <a:spcPts val="0"/>
              </a:spcAft>
              <a:buClrTx/>
              <a:buSzTx/>
              <a:buFont typeface="Wingdings" pitchFamily="2" charset="2"/>
              <a:buChar char="§"/>
              <a:tabLst/>
              <a:defRPr/>
            </a:pPr>
            <a:r>
              <a:rPr kumimoji="0" lang="en-US" altLang="ko-KR" sz="1500" b="1" i="0" u="none" strike="noStrike" kern="0" cap="none" spc="0" normalizeH="0" baseline="0" noProof="0">
                <a:ln>
                  <a:noFill/>
                </a:ln>
                <a:effectLst/>
                <a:uLnTx/>
                <a:uFillTx/>
              </a:rPr>
              <a:t> 2015</a:t>
            </a:r>
            <a:r>
              <a:rPr kumimoji="0" lang="ko-KR" altLang="en-US" sz="1500" b="1" i="0" u="none" strike="noStrike" kern="0" cap="none" spc="0" normalizeH="0" baseline="0" noProof="0">
                <a:ln>
                  <a:noFill/>
                </a:ln>
                <a:effectLst/>
                <a:uLnTx/>
                <a:uFillTx/>
              </a:rPr>
              <a:t>년 국내 의약품 생산액 </a:t>
            </a:r>
            <a:r>
              <a:rPr kumimoji="0" lang="en-US" altLang="ko-KR" sz="1500" b="1" i="0" u="none" strike="noStrike" kern="0" cap="none" spc="0" normalizeH="0" baseline="0" noProof="0">
                <a:ln>
                  <a:noFill/>
                </a:ln>
                <a:effectLst/>
                <a:uLnTx/>
                <a:uFillTx/>
              </a:rPr>
              <a:t>: 19</a:t>
            </a:r>
            <a:r>
              <a:rPr kumimoji="0" lang="ko-KR" altLang="en-US" sz="1500" b="1" i="0" u="none" strike="noStrike" kern="0" cap="none" spc="0" normalizeH="0" baseline="0" noProof="0">
                <a:ln>
                  <a:noFill/>
                </a:ln>
                <a:effectLst/>
                <a:uLnTx/>
                <a:uFillTx/>
              </a:rPr>
              <a:t>조 </a:t>
            </a:r>
            <a:r>
              <a:rPr lang="en-US" altLang="ko-KR" sz="1500" b="1" kern="0"/>
              <a:t>4</a:t>
            </a:r>
            <a:r>
              <a:rPr kumimoji="0" lang="ko-KR" altLang="en-US" sz="1500" b="1" i="0" u="none" strike="noStrike" kern="0" cap="none" spc="0" normalizeH="0" baseline="0" noProof="0">
                <a:ln>
                  <a:noFill/>
                </a:ln>
                <a:effectLst/>
                <a:uLnTx/>
                <a:uFillTx/>
              </a:rPr>
              <a:t>천억</a:t>
            </a:r>
            <a:endParaRPr kumimoji="0" lang="en-US" altLang="ko-KR" sz="1500" b="1" i="0" u="none" strike="noStrike" kern="0" cap="none" spc="0" normalizeH="0" baseline="0" noProof="0">
              <a:ln>
                <a:noFill/>
              </a:ln>
              <a:effectLst/>
              <a:uLnTx/>
              <a:uFillTx/>
            </a:endParaRPr>
          </a:p>
          <a:p>
            <a:pPr marL="0" marR="0" lvl="0" indent="0" defTabSz="914400" eaLnBrk="1" fontAlgn="auto" latinLnBrk="0" hangingPunct="1">
              <a:spcBef>
                <a:spcPts val="0"/>
              </a:spcBef>
              <a:spcAft>
                <a:spcPts val="0"/>
              </a:spcAft>
              <a:buClrTx/>
              <a:buSzTx/>
              <a:buFont typeface="Wingdings" pitchFamily="2" charset="2"/>
              <a:buChar char="§"/>
              <a:tabLst/>
              <a:defRPr/>
            </a:pPr>
            <a:r>
              <a:rPr kumimoji="0" lang="en-US" altLang="ko-KR" sz="1500" b="1" i="0" u="none" strike="noStrike" kern="0" cap="none" spc="0" normalizeH="0" baseline="0" noProof="0">
                <a:ln>
                  <a:noFill/>
                </a:ln>
                <a:effectLst/>
                <a:uLnTx/>
                <a:uFillTx/>
              </a:rPr>
              <a:t> 2003</a:t>
            </a:r>
            <a:r>
              <a:rPr kumimoji="0" lang="ko-KR" altLang="en-US" sz="1500" b="1" i="0" u="none" strike="noStrike" kern="0" cap="none" spc="0" normalizeH="0" baseline="0" noProof="0">
                <a:ln>
                  <a:noFill/>
                </a:ln>
                <a:effectLst/>
                <a:uLnTx/>
                <a:uFillTx/>
              </a:rPr>
              <a:t>년</a:t>
            </a:r>
            <a:r>
              <a:rPr kumimoji="0" lang="en-US" altLang="ko-KR" sz="1500" b="1" i="0" u="none" strike="noStrike" kern="0" cap="none" spc="0" normalizeH="0" baseline="0" noProof="0">
                <a:ln>
                  <a:noFill/>
                </a:ln>
                <a:effectLst/>
                <a:uLnTx/>
                <a:uFillTx/>
              </a:rPr>
              <a:t>~2015</a:t>
            </a:r>
            <a:r>
              <a:rPr kumimoji="0" lang="ko-KR" altLang="en-US" sz="1500" b="1" i="0" u="none" strike="noStrike" kern="0" cap="none" spc="0" normalizeH="0" baseline="0" noProof="0">
                <a:ln>
                  <a:noFill/>
                </a:ln>
                <a:effectLst/>
                <a:uLnTx/>
                <a:uFillTx/>
              </a:rPr>
              <a:t>년 연평균 </a:t>
            </a:r>
            <a:r>
              <a:rPr kumimoji="0" lang="ko-KR" altLang="en-US" sz="1500" b="1" i="0" u="none" strike="noStrike" kern="0" cap="none" spc="0" normalizeH="0" baseline="0" noProof="0" err="1">
                <a:ln>
                  <a:noFill/>
                </a:ln>
                <a:effectLst/>
                <a:uLnTx/>
                <a:uFillTx/>
              </a:rPr>
              <a:t>성장율</a:t>
            </a:r>
            <a:r>
              <a:rPr kumimoji="0" lang="ko-KR" altLang="en-US" sz="1500" b="1" i="0" u="none" strike="noStrike" kern="0" cap="none" spc="0" normalizeH="0" baseline="0" noProof="0">
                <a:ln>
                  <a:noFill/>
                </a:ln>
                <a:effectLst/>
                <a:uLnTx/>
                <a:uFillTx/>
              </a:rPr>
              <a:t> </a:t>
            </a:r>
            <a:r>
              <a:rPr kumimoji="0" lang="en-US" altLang="ko-KR" sz="1500" b="1" i="0" u="none" strike="noStrike" kern="0" cap="none" spc="0" normalizeH="0" baseline="0" noProof="0">
                <a:ln>
                  <a:noFill/>
                </a:ln>
                <a:effectLst/>
                <a:uLnTx/>
                <a:uFillTx/>
              </a:rPr>
              <a:t>: 12.6%</a:t>
            </a:r>
          </a:p>
          <a:p>
            <a:pPr marL="0" marR="0" lvl="0" indent="0" defTabSz="914400" eaLnBrk="1" fontAlgn="auto" latinLnBrk="0" hangingPunct="1">
              <a:spcBef>
                <a:spcPts val="0"/>
              </a:spcBef>
              <a:spcAft>
                <a:spcPts val="0"/>
              </a:spcAft>
              <a:buClrTx/>
              <a:buSzTx/>
              <a:buFont typeface="Wingdings" pitchFamily="2" charset="2"/>
              <a:buChar char="§"/>
              <a:tabLst/>
              <a:defRPr/>
            </a:pPr>
            <a:r>
              <a:rPr kumimoji="0" lang="ko-KR" altLang="en-US" sz="1500" b="1" i="0" u="none" strike="noStrike" kern="0" cap="none" spc="0" normalizeH="0" baseline="0" noProof="0">
                <a:ln>
                  <a:noFill/>
                </a:ln>
                <a:effectLst/>
                <a:uLnTx/>
                <a:uFillTx/>
              </a:rPr>
              <a:t> </a:t>
            </a:r>
            <a:r>
              <a:rPr kumimoji="0" lang="ko-KR" altLang="en-US" sz="1500" b="1" i="0" u="none" strike="noStrike" kern="0" cap="none" spc="0" normalizeH="0" baseline="0" noProof="0" err="1">
                <a:ln>
                  <a:noFill/>
                </a:ln>
                <a:effectLst/>
                <a:uLnTx/>
                <a:uFillTx/>
              </a:rPr>
              <a:t>저분자</a:t>
            </a:r>
            <a:r>
              <a:rPr kumimoji="0" lang="ko-KR" altLang="en-US" sz="1500" b="1" i="0" u="none" strike="noStrike" kern="0" cap="none" spc="0" normalizeH="0" baseline="0" noProof="0">
                <a:ln>
                  <a:noFill/>
                </a:ln>
                <a:effectLst/>
                <a:uLnTx/>
                <a:uFillTx/>
              </a:rPr>
              <a:t> 합성 의약품의 비중 </a:t>
            </a:r>
            <a:r>
              <a:rPr kumimoji="0" lang="en-US" altLang="ko-KR" sz="1500" b="1" i="0" u="none" strike="noStrike" kern="0" cap="none" spc="0" normalizeH="0" baseline="0" noProof="0">
                <a:ln>
                  <a:noFill/>
                </a:ln>
                <a:effectLst/>
                <a:uLnTx/>
                <a:uFillTx/>
              </a:rPr>
              <a:t>: 75%</a:t>
            </a:r>
          </a:p>
        </p:txBody>
      </p:sp>
      <p:sp>
        <p:nvSpPr>
          <p:cNvPr id="29" name="AutoShape 5">
            <a:extLst>
              <a:ext uri="{FF2B5EF4-FFF2-40B4-BE49-F238E27FC236}">
                <a16:creationId xmlns:a16="http://schemas.microsoft.com/office/drawing/2014/main" id="{1EEA48C5-9A8C-4D3F-B34A-CDF41A5DBF39}"/>
              </a:ext>
            </a:extLst>
          </p:cNvPr>
          <p:cNvSpPr>
            <a:spLocks noChangeArrowheads="1"/>
          </p:cNvSpPr>
          <p:nvPr/>
        </p:nvSpPr>
        <p:spPr bwMode="auto">
          <a:xfrm>
            <a:off x="215516" y="2748948"/>
            <a:ext cx="1872208" cy="360040"/>
          </a:xfrm>
          <a:prstGeom prst="roundRect">
            <a:avLst>
              <a:gd name="adj" fmla="val 50000"/>
            </a:avLst>
          </a:prstGeom>
          <a:solidFill>
            <a:schemeClr val="accent5">
              <a:lumMod val="75000"/>
            </a:schemeClr>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
                <a:prstClr val="black"/>
              </a:buClr>
              <a:buSzTx/>
              <a:buFontTx/>
              <a:buNone/>
              <a:tabLst/>
              <a:defRPr/>
            </a:pPr>
            <a:r>
              <a:rPr kumimoji="0" lang="ko-KR" altLang="en-US" sz="1600" b="1" i="0" u="none" strike="noStrike" kern="0" cap="none" spc="0" normalizeH="0" baseline="0" noProof="0">
                <a:ln>
                  <a:noFill/>
                </a:ln>
                <a:solidFill>
                  <a:srgbClr val="FFFFFF"/>
                </a:solidFill>
                <a:effectLst/>
                <a:uLnTx/>
                <a:uFillTx/>
              </a:rPr>
              <a:t>제약산업 현황</a:t>
            </a:r>
          </a:p>
        </p:txBody>
      </p:sp>
      <p:sp>
        <p:nvSpPr>
          <p:cNvPr id="30" name="직사각형 29">
            <a:extLst>
              <a:ext uri="{FF2B5EF4-FFF2-40B4-BE49-F238E27FC236}">
                <a16:creationId xmlns:a16="http://schemas.microsoft.com/office/drawing/2014/main" id="{A00DDA1C-6A8D-49F5-9215-C38081825454}"/>
              </a:ext>
            </a:extLst>
          </p:cNvPr>
          <p:cNvSpPr/>
          <p:nvPr/>
        </p:nvSpPr>
        <p:spPr>
          <a:xfrm>
            <a:off x="4572000" y="3180996"/>
            <a:ext cx="4212469" cy="784830"/>
          </a:xfrm>
          <a:prstGeom prst="rect">
            <a:avLst/>
          </a:prstGeom>
        </p:spPr>
        <p:txBody>
          <a:bodyPr wrap="square" anchor="ctr">
            <a:spAutoFit/>
          </a:bodyPr>
          <a:lstStyle/>
          <a:p>
            <a:pPr marL="0" marR="0" lvl="0" indent="0" defTabSz="914400" eaLnBrk="1" fontAlgn="auto" latinLnBrk="0" hangingPunct="1">
              <a:spcBef>
                <a:spcPts val="0"/>
              </a:spcBef>
              <a:spcAft>
                <a:spcPts val="0"/>
              </a:spcAft>
              <a:buClrTx/>
              <a:buSzTx/>
              <a:buFont typeface="Wingdings" pitchFamily="2" charset="2"/>
              <a:buChar char="§"/>
              <a:tabLst/>
              <a:defRPr/>
            </a:pPr>
            <a:r>
              <a:rPr kumimoji="0" lang="en-US" altLang="ko-KR" sz="1500" b="1" i="0" u="none" strike="noStrike" kern="0" cap="none" spc="0" normalizeH="0" baseline="0" noProof="0">
                <a:ln>
                  <a:noFill/>
                </a:ln>
                <a:effectLst/>
                <a:uLnTx/>
                <a:uFillTx/>
              </a:rPr>
              <a:t> 2016</a:t>
            </a:r>
            <a:r>
              <a:rPr kumimoji="0" lang="ko-KR" altLang="en-US" sz="1500" b="1" i="0" u="none" strike="noStrike" kern="0" cap="none" spc="0" normalizeH="0" baseline="0" noProof="0">
                <a:ln>
                  <a:noFill/>
                </a:ln>
                <a:effectLst/>
                <a:uLnTx/>
                <a:uFillTx/>
              </a:rPr>
              <a:t>년 세계 제약시장 </a:t>
            </a:r>
            <a:r>
              <a:rPr kumimoji="0" lang="en-US" altLang="ko-KR" sz="1500" b="1" i="0" u="none" strike="noStrike" kern="0" cap="none" spc="0" normalizeH="0" baseline="0" noProof="0">
                <a:ln>
                  <a:noFill/>
                </a:ln>
                <a:effectLst/>
                <a:uLnTx/>
                <a:uFillTx/>
              </a:rPr>
              <a:t>: 1,400</a:t>
            </a:r>
            <a:r>
              <a:rPr kumimoji="0" lang="ko-KR" altLang="en-US" sz="1500" b="1" i="0" u="none" strike="noStrike" kern="0" cap="none" spc="0" normalizeH="0" baseline="0" noProof="0">
                <a:ln>
                  <a:noFill/>
                </a:ln>
                <a:effectLst/>
                <a:uLnTx/>
                <a:uFillTx/>
              </a:rPr>
              <a:t>조원</a:t>
            </a:r>
            <a:endParaRPr kumimoji="0" lang="en-US" altLang="ko-KR" sz="1500" b="1" i="0" u="none" strike="noStrike" kern="0" cap="none" spc="0" normalizeH="0" baseline="0" noProof="0">
              <a:ln>
                <a:noFill/>
              </a:ln>
              <a:effectLst/>
              <a:uLnTx/>
              <a:uFillTx/>
            </a:endParaRPr>
          </a:p>
          <a:p>
            <a:pPr marL="0" marR="0" lvl="0" indent="0" defTabSz="914400" eaLnBrk="1" fontAlgn="auto" latinLnBrk="0" hangingPunct="1">
              <a:spcBef>
                <a:spcPts val="0"/>
              </a:spcBef>
              <a:spcAft>
                <a:spcPts val="0"/>
              </a:spcAft>
              <a:buClrTx/>
              <a:buSzTx/>
              <a:buFont typeface="Wingdings" pitchFamily="2" charset="2"/>
              <a:buChar char="§"/>
              <a:tabLst/>
              <a:defRPr/>
            </a:pPr>
            <a:r>
              <a:rPr kumimoji="0" lang="en-US" altLang="ko-KR" sz="1500" b="1" i="0" u="none" strike="noStrike" kern="0" cap="none" spc="0" normalizeH="0" baseline="0" noProof="0">
                <a:ln>
                  <a:noFill/>
                </a:ln>
                <a:effectLst/>
                <a:uLnTx/>
                <a:uFillTx/>
              </a:rPr>
              <a:t> </a:t>
            </a:r>
            <a:r>
              <a:rPr kumimoji="0" lang="ko-KR" altLang="en-US" sz="1500" b="1" i="0" u="none" strike="noStrike" kern="0" cap="none" spc="0" normalizeH="0" baseline="0" noProof="0">
                <a:ln>
                  <a:noFill/>
                </a:ln>
                <a:effectLst/>
                <a:uLnTx/>
                <a:uFillTx/>
              </a:rPr>
              <a:t>고령화사회 질환</a:t>
            </a:r>
            <a:r>
              <a:rPr kumimoji="0" lang="en-US" altLang="ko-KR" sz="1500" b="1" i="0" u="none" strike="noStrike" kern="0" cap="none" spc="0" normalizeH="0" baseline="0" noProof="0">
                <a:ln>
                  <a:noFill/>
                </a:ln>
                <a:effectLst/>
                <a:uLnTx/>
                <a:uFillTx/>
              </a:rPr>
              <a:t>, </a:t>
            </a:r>
            <a:r>
              <a:rPr kumimoji="0" lang="ko-KR" altLang="en-US" sz="1500" b="1" i="0" u="none" strike="noStrike" kern="0" cap="none" spc="0" normalizeH="0" baseline="0" noProof="0" err="1">
                <a:ln>
                  <a:noFill/>
                </a:ln>
                <a:effectLst/>
                <a:uLnTx/>
                <a:uFillTx/>
              </a:rPr>
              <a:t>희귀질환등으로</a:t>
            </a:r>
            <a:r>
              <a:rPr kumimoji="0" lang="ko-KR" altLang="en-US" sz="1500" b="1" i="0" u="none" strike="noStrike" kern="0" cap="none" spc="0" normalizeH="0" baseline="0" noProof="0">
                <a:ln>
                  <a:noFill/>
                </a:ln>
                <a:effectLst/>
                <a:uLnTx/>
                <a:uFillTx/>
              </a:rPr>
              <a:t> </a:t>
            </a:r>
            <a:r>
              <a:rPr lang="ko-KR" altLang="en-US" sz="1500" b="1" kern="0"/>
              <a:t>관심 집중</a:t>
            </a:r>
            <a:endParaRPr lang="en-US" altLang="ko-KR" sz="1500" b="1" kern="0"/>
          </a:p>
          <a:p>
            <a:pPr latinLnBrk="0">
              <a:buFont typeface="Wingdings" pitchFamily="2" charset="2"/>
              <a:buChar char="§"/>
              <a:defRPr/>
            </a:pPr>
            <a:r>
              <a:rPr lang="en-US" altLang="ko-KR" sz="1500" b="1" kern="0"/>
              <a:t> </a:t>
            </a:r>
            <a:r>
              <a:rPr lang="ko-KR" altLang="en-US" sz="1500" b="1" kern="0"/>
              <a:t>의약품 제조업체 수</a:t>
            </a:r>
            <a:r>
              <a:rPr lang="en-US" altLang="ko-KR" sz="1500" b="1" kern="0"/>
              <a:t>: 894 (</a:t>
            </a:r>
            <a:r>
              <a:rPr lang="ko-KR" altLang="en-US" sz="1500" b="1" kern="0"/>
              <a:t>완제 </a:t>
            </a:r>
            <a:r>
              <a:rPr lang="en-US" altLang="ko-KR" sz="1500" b="1" kern="0"/>
              <a:t>285</a:t>
            </a:r>
            <a:r>
              <a:rPr lang="ko-KR" altLang="en-US" sz="1500" b="1" kern="0"/>
              <a:t>곳</a:t>
            </a:r>
            <a:r>
              <a:rPr lang="en-US" altLang="ko-KR" sz="1500" b="1" kern="0"/>
              <a:t>)</a:t>
            </a:r>
          </a:p>
        </p:txBody>
      </p:sp>
      <p:sp>
        <p:nvSpPr>
          <p:cNvPr id="31" name="오각형 1">
            <a:extLst>
              <a:ext uri="{FF2B5EF4-FFF2-40B4-BE49-F238E27FC236}">
                <a16:creationId xmlns:a16="http://schemas.microsoft.com/office/drawing/2014/main" id="{84214C0B-9A71-4895-A2B5-593D15EE5229}"/>
              </a:ext>
            </a:extLst>
          </p:cNvPr>
          <p:cNvSpPr/>
          <p:nvPr/>
        </p:nvSpPr>
        <p:spPr>
          <a:xfrm>
            <a:off x="3087824" y="4812624"/>
            <a:ext cx="936104" cy="360040"/>
          </a:xfrm>
          <a:prstGeom prst="homePlate">
            <a:avLst/>
          </a:prstGeom>
          <a:solidFill>
            <a:schemeClr val="bg1">
              <a:lumMod val="85000"/>
            </a:schemeClr>
          </a:solidFill>
          <a:ln w="25400" cap="flat" cmpd="sng" algn="ctr">
            <a:solidFill>
              <a:schemeClr val="bg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비임상</a:t>
            </a:r>
          </a:p>
        </p:txBody>
      </p:sp>
      <p:sp>
        <p:nvSpPr>
          <p:cNvPr id="32" name="TextBox 31">
            <a:extLst>
              <a:ext uri="{FF2B5EF4-FFF2-40B4-BE49-F238E27FC236}">
                <a16:creationId xmlns:a16="http://schemas.microsoft.com/office/drawing/2014/main" id="{508B3A85-142F-455F-A345-23065EF1D617}"/>
              </a:ext>
            </a:extLst>
          </p:cNvPr>
          <p:cNvSpPr txBox="1"/>
          <p:nvPr/>
        </p:nvSpPr>
        <p:spPr>
          <a:xfrm>
            <a:off x="3839713" y="5732385"/>
            <a:ext cx="275107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prstClr val="black"/>
                </a:solidFill>
                <a:effectLst/>
                <a:uLnTx/>
                <a:uFillTx/>
              </a:rPr>
              <a:t>정규화된 프로토콜로 기간</a:t>
            </a:r>
            <a:r>
              <a:rPr kumimoji="0" lang="en-US" altLang="ko-KR" sz="1200" b="1" i="0" u="none" strike="noStrike" kern="0" cap="none" spc="0" normalizeH="0" baseline="0" noProof="0">
                <a:ln>
                  <a:noFill/>
                </a:ln>
                <a:solidFill>
                  <a:prstClr val="black"/>
                </a:solidFill>
                <a:effectLst/>
                <a:uLnTx/>
                <a:uFillTx/>
              </a:rPr>
              <a:t>, </a:t>
            </a:r>
            <a:r>
              <a:rPr kumimoji="0" lang="ko-KR" altLang="en-US" sz="1200" b="1" i="0" u="none" strike="noStrike" kern="0" cap="none" spc="0" normalizeH="0" baseline="0" noProof="0">
                <a:ln>
                  <a:noFill/>
                </a:ln>
                <a:solidFill>
                  <a:prstClr val="black"/>
                </a:solidFill>
                <a:effectLst/>
                <a:uLnTx/>
                <a:uFillTx/>
              </a:rPr>
              <a:t>비용 고정</a:t>
            </a:r>
          </a:p>
        </p:txBody>
      </p:sp>
      <p:sp>
        <p:nvSpPr>
          <p:cNvPr id="33" name="오각형 3">
            <a:extLst>
              <a:ext uri="{FF2B5EF4-FFF2-40B4-BE49-F238E27FC236}">
                <a16:creationId xmlns:a16="http://schemas.microsoft.com/office/drawing/2014/main" id="{F857F6B3-5B97-409F-9A90-517C97B065CF}"/>
              </a:ext>
            </a:extLst>
          </p:cNvPr>
          <p:cNvSpPr/>
          <p:nvPr/>
        </p:nvSpPr>
        <p:spPr>
          <a:xfrm>
            <a:off x="6566428" y="4795040"/>
            <a:ext cx="936104" cy="360040"/>
          </a:xfrm>
          <a:prstGeom prst="homePlate">
            <a:avLst/>
          </a:prstGeom>
          <a:solidFill>
            <a:schemeClr val="bg1">
              <a:lumMod val="85000"/>
            </a:schemeClr>
          </a:solidFill>
          <a:ln w="25400" cap="flat" cmpd="sng" algn="ctr">
            <a:solidFill>
              <a:schemeClr val="bg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임상</a:t>
            </a:r>
            <a:r>
              <a:rPr kumimoji="0" lang="en-US" altLang="ko-KR" sz="1100" b="1" i="0" u="none" strike="noStrike" kern="0" cap="none" spc="0" normalizeH="0" baseline="0" noProof="0">
                <a:ln>
                  <a:noFill/>
                </a:ln>
                <a:effectLst/>
                <a:uLnTx/>
                <a:uFillTx/>
                <a:latin typeface="맑은 고딕"/>
                <a:ea typeface="맑은 고딕" panose="020B0503020000020004" pitchFamily="50" charset="-127"/>
                <a:cs typeface="+mn-cs"/>
              </a:rPr>
              <a:t>3</a:t>
            </a: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상</a:t>
            </a:r>
          </a:p>
        </p:txBody>
      </p:sp>
      <p:sp>
        <p:nvSpPr>
          <p:cNvPr id="34" name="오각형 4">
            <a:extLst>
              <a:ext uri="{FF2B5EF4-FFF2-40B4-BE49-F238E27FC236}">
                <a16:creationId xmlns:a16="http://schemas.microsoft.com/office/drawing/2014/main" id="{F26CB18D-B4E8-44B3-B86E-9C9C720C7708}"/>
              </a:ext>
            </a:extLst>
          </p:cNvPr>
          <p:cNvSpPr/>
          <p:nvPr/>
        </p:nvSpPr>
        <p:spPr>
          <a:xfrm>
            <a:off x="5414300" y="4795040"/>
            <a:ext cx="936104" cy="360040"/>
          </a:xfrm>
          <a:prstGeom prst="homePlate">
            <a:avLst/>
          </a:prstGeom>
          <a:solidFill>
            <a:schemeClr val="bg1">
              <a:lumMod val="85000"/>
            </a:schemeClr>
          </a:solidFill>
          <a:ln w="25400" cap="flat" cmpd="sng" algn="ctr">
            <a:solidFill>
              <a:schemeClr val="bg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임상</a:t>
            </a:r>
            <a:r>
              <a:rPr kumimoji="0" lang="en-US" altLang="ko-KR" sz="1100" b="1" i="0" u="none" strike="noStrike" kern="0" cap="none" spc="0" normalizeH="0" baseline="0" noProof="0">
                <a:ln>
                  <a:noFill/>
                </a:ln>
                <a:effectLst/>
                <a:uLnTx/>
                <a:uFillTx/>
                <a:latin typeface="맑은 고딕"/>
                <a:ea typeface="맑은 고딕" panose="020B0503020000020004" pitchFamily="50" charset="-127"/>
                <a:cs typeface="+mn-cs"/>
              </a:rPr>
              <a:t>2</a:t>
            </a: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상</a:t>
            </a:r>
          </a:p>
        </p:txBody>
      </p:sp>
      <p:sp>
        <p:nvSpPr>
          <p:cNvPr id="35" name="오각형 5">
            <a:extLst>
              <a:ext uri="{FF2B5EF4-FFF2-40B4-BE49-F238E27FC236}">
                <a16:creationId xmlns:a16="http://schemas.microsoft.com/office/drawing/2014/main" id="{B3704EA7-40A6-477F-BEAB-1FC22824DD33}"/>
              </a:ext>
            </a:extLst>
          </p:cNvPr>
          <p:cNvSpPr/>
          <p:nvPr/>
        </p:nvSpPr>
        <p:spPr>
          <a:xfrm>
            <a:off x="4262172" y="4812624"/>
            <a:ext cx="936104" cy="360040"/>
          </a:xfrm>
          <a:prstGeom prst="homePlate">
            <a:avLst/>
          </a:prstGeom>
          <a:solidFill>
            <a:schemeClr val="bg1">
              <a:lumMod val="85000"/>
            </a:schemeClr>
          </a:solidFill>
          <a:ln w="25400" cap="flat" cmpd="sng" algn="ctr">
            <a:solidFill>
              <a:schemeClr val="bg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임상</a:t>
            </a:r>
            <a:r>
              <a:rPr kumimoji="0" lang="en-US" altLang="ko-KR" sz="1100" b="1" i="0" u="none" strike="noStrike" kern="0" cap="none" spc="0" normalizeH="0" baseline="0" noProof="0">
                <a:ln>
                  <a:noFill/>
                </a:ln>
                <a:effectLst/>
                <a:uLnTx/>
                <a:uFillTx/>
                <a:latin typeface="맑은 고딕"/>
                <a:ea typeface="맑은 고딕" panose="020B0503020000020004" pitchFamily="50" charset="-127"/>
                <a:cs typeface="+mn-cs"/>
              </a:rPr>
              <a:t>1</a:t>
            </a: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상</a:t>
            </a:r>
          </a:p>
        </p:txBody>
      </p:sp>
      <p:sp>
        <p:nvSpPr>
          <p:cNvPr id="36" name="오각형 6">
            <a:extLst>
              <a:ext uri="{FF2B5EF4-FFF2-40B4-BE49-F238E27FC236}">
                <a16:creationId xmlns:a16="http://schemas.microsoft.com/office/drawing/2014/main" id="{5E8C8E34-FB65-4207-BBE3-F18D6DC78FB2}"/>
              </a:ext>
            </a:extLst>
          </p:cNvPr>
          <p:cNvSpPr/>
          <p:nvPr/>
        </p:nvSpPr>
        <p:spPr>
          <a:xfrm>
            <a:off x="1885908" y="4795040"/>
            <a:ext cx="1008112" cy="360040"/>
          </a:xfrm>
          <a:prstGeom prst="homePlate">
            <a:avLst/>
          </a:prstGeom>
          <a:solidFill>
            <a:srgbClr val="92D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a:ln>
                  <a:noFill/>
                </a:ln>
                <a:effectLst/>
                <a:uLnTx/>
                <a:uFillTx/>
                <a:latin typeface="맑은 고딕"/>
                <a:ea typeface="맑은 고딕" panose="020B0503020000020004" pitchFamily="50" charset="-127"/>
                <a:cs typeface="+mn-cs"/>
              </a:rPr>
              <a:t>약물최적화</a:t>
            </a:r>
          </a:p>
        </p:txBody>
      </p:sp>
      <p:sp>
        <p:nvSpPr>
          <p:cNvPr id="37" name="타원 36">
            <a:extLst>
              <a:ext uri="{FF2B5EF4-FFF2-40B4-BE49-F238E27FC236}">
                <a16:creationId xmlns:a16="http://schemas.microsoft.com/office/drawing/2014/main" id="{FB320B7F-AE07-4D74-BBCD-E076D79E33EB}"/>
              </a:ext>
            </a:extLst>
          </p:cNvPr>
          <p:cNvSpPr/>
          <p:nvPr/>
        </p:nvSpPr>
        <p:spPr>
          <a:xfrm>
            <a:off x="7816924" y="4486048"/>
            <a:ext cx="885056" cy="885056"/>
          </a:xfrm>
          <a:prstGeom prst="ellipse">
            <a:avLst/>
          </a:prstGeom>
          <a:solidFill>
            <a:srgbClr val="00B050"/>
          </a:solidFill>
          <a:ln w="25400" cap="flat" cmpd="sng" algn="ctr">
            <a:solidFill>
              <a:schemeClr val="accent3">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a:ln>
                  <a:noFill/>
                </a:ln>
                <a:solidFill>
                  <a:schemeClr val="bg1"/>
                </a:solidFill>
                <a:effectLst/>
                <a:uLnTx/>
                <a:uFillTx/>
                <a:latin typeface="맑은 고딕"/>
                <a:ea typeface="맑은 고딕" panose="020B0503020000020004" pitchFamily="50" charset="-127"/>
                <a:cs typeface="+mn-cs"/>
              </a:rPr>
              <a:t>시판</a:t>
            </a:r>
          </a:p>
        </p:txBody>
      </p:sp>
      <p:sp>
        <p:nvSpPr>
          <p:cNvPr id="38" name="오각형 8">
            <a:extLst>
              <a:ext uri="{FF2B5EF4-FFF2-40B4-BE49-F238E27FC236}">
                <a16:creationId xmlns:a16="http://schemas.microsoft.com/office/drawing/2014/main" id="{3ED45C27-C9AB-42DB-BE04-992BF17766B7}"/>
              </a:ext>
            </a:extLst>
          </p:cNvPr>
          <p:cNvSpPr/>
          <p:nvPr/>
        </p:nvSpPr>
        <p:spPr>
          <a:xfrm>
            <a:off x="607348" y="4795040"/>
            <a:ext cx="1080120" cy="360040"/>
          </a:xfrm>
          <a:prstGeom prst="homePlate">
            <a:avLst/>
          </a:prstGeom>
          <a:solidFill>
            <a:srgbClr val="92D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1050" b="1" kern="0">
                <a:latin typeface="맑은 고딕"/>
                <a:ea typeface="맑은 고딕" panose="020B0503020000020004" pitchFamily="50" charset="-127"/>
              </a:rPr>
              <a:t>후보물질확보</a:t>
            </a:r>
            <a:endParaRPr kumimoji="0" lang="ko-KR" altLang="en-US" sz="1050" b="1" i="0" u="none" strike="noStrike" kern="0" cap="none" spc="0" normalizeH="0" baseline="0" noProof="0">
              <a:ln>
                <a:noFill/>
              </a:ln>
              <a:effectLst/>
              <a:uLnTx/>
              <a:uFillTx/>
              <a:latin typeface="맑은 고딕"/>
              <a:ea typeface="맑은 고딕" panose="020B0503020000020004" pitchFamily="50" charset="-127"/>
            </a:endParaRPr>
          </a:p>
        </p:txBody>
      </p:sp>
      <p:cxnSp>
        <p:nvCxnSpPr>
          <p:cNvPr id="39" name="직선 연결선 38">
            <a:extLst>
              <a:ext uri="{FF2B5EF4-FFF2-40B4-BE49-F238E27FC236}">
                <a16:creationId xmlns:a16="http://schemas.microsoft.com/office/drawing/2014/main" id="{327A9EAB-CA5F-4A8D-BCC8-FDA6813A059E}"/>
              </a:ext>
            </a:extLst>
          </p:cNvPr>
          <p:cNvCxnSpPr/>
          <p:nvPr/>
        </p:nvCxnSpPr>
        <p:spPr>
          <a:xfrm>
            <a:off x="3074876" y="5523912"/>
            <a:ext cx="4438120" cy="0"/>
          </a:xfrm>
          <a:prstGeom prst="line">
            <a:avLst/>
          </a:prstGeom>
          <a:noFill/>
          <a:ln w="38100" cap="flat" cmpd="sng" algn="ctr">
            <a:solidFill>
              <a:srgbClr val="4F81BD">
                <a:shade val="95000"/>
                <a:satMod val="105000"/>
              </a:srgbClr>
            </a:solidFill>
            <a:prstDash val="solid"/>
            <a:headEnd type="triangle" w="med" len="med"/>
            <a:tailEnd type="triangle" w="med" len="med"/>
          </a:ln>
          <a:effectLst/>
        </p:spPr>
      </p:cxnSp>
      <p:cxnSp>
        <p:nvCxnSpPr>
          <p:cNvPr id="40" name="직선 연결선 39">
            <a:extLst>
              <a:ext uri="{FF2B5EF4-FFF2-40B4-BE49-F238E27FC236}">
                <a16:creationId xmlns:a16="http://schemas.microsoft.com/office/drawing/2014/main" id="{0D96D915-6CCA-403D-915F-66FFC5D3A373}"/>
              </a:ext>
            </a:extLst>
          </p:cNvPr>
          <p:cNvCxnSpPr/>
          <p:nvPr/>
        </p:nvCxnSpPr>
        <p:spPr>
          <a:xfrm>
            <a:off x="626604" y="5523912"/>
            <a:ext cx="2304256" cy="0"/>
          </a:xfrm>
          <a:prstGeom prst="line">
            <a:avLst/>
          </a:prstGeom>
          <a:noFill/>
          <a:ln w="38100" cap="flat" cmpd="sng" algn="ctr">
            <a:solidFill>
              <a:srgbClr val="C00000"/>
            </a:solidFill>
            <a:prstDash val="solid"/>
            <a:headEnd type="triangle" w="med" len="med"/>
            <a:tailEnd type="triangle" w="med" len="med"/>
          </a:ln>
          <a:effectLst/>
        </p:spPr>
      </p:cxnSp>
      <p:sp>
        <p:nvSpPr>
          <p:cNvPr id="41" name="타원 40">
            <a:extLst>
              <a:ext uri="{FF2B5EF4-FFF2-40B4-BE49-F238E27FC236}">
                <a16:creationId xmlns:a16="http://schemas.microsoft.com/office/drawing/2014/main" id="{3462A1F1-D276-4F18-9215-35E3C28B321A}"/>
              </a:ext>
            </a:extLst>
          </p:cNvPr>
          <p:cNvSpPr/>
          <p:nvPr/>
        </p:nvSpPr>
        <p:spPr>
          <a:xfrm>
            <a:off x="4875076" y="5371104"/>
            <a:ext cx="648072" cy="288032"/>
          </a:xfrm>
          <a:prstGeom prst="ellipse">
            <a:avLst/>
          </a:prstGeom>
          <a:solidFill>
            <a:schemeClr val="bg1">
              <a:lumMod val="85000"/>
            </a:schemeClr>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effectLst/>
                <a:uLnTx/>
                <a:uFillTx/>
                <a:latin typeface="맑은 고딕"/>
                <a:ea typeface="맑은 고딕" panose="020B0503020000020004" pitchFamily="50" charset="-127"/>
                <a:cs typeface="+mn-cs"/>
              </a:rPr>
              <a:t>8</a:t>
            </a:r>
            <a:r>
              <a:rPr kumimoji="0" lang="ko-KR" altLang="en-US" sz="1200" b="1" i="0" u="none" strike="noStrike" kern="0" cap="none" spc="0" normalizeH="0" baseline="0" noProof="0">
                <a:ln>
                  <a:noFill/>
                </a:ln>
                <a:effectLst/>
                <a:uLnTx/>
                <a:uFillTx/>
                <a:latin typeface="맑은 고딕"/>
                <a:ea typeface="맑은 고딕" panose="020B0503020000020004" pitchFamily="50" charset="-127"/>
                <a:cs typeface="+mn-cs"/>
              </a:rPr>
              <a:t>년</a:t>
            </a:r>
          </a:p>
        </p:txBody>
      </p:sp>
      <p:sp>
        <p:nvSpPr>
          <p:cNvPr id="42" name="타원 41">
            <a:extLst>
              <a:ext uri="{FF2B5EF4-FFF2-40B4-BE49-F238E27FC236}">
                <a16:creationId xmlns:a16="http://schemas.microsoft.com/office/drawing/2014/main" id="{0DDE0AF0-76CD-4AE1-A8A4-61CEDCC99EC7}"/>
              </a:ext>
            </a:extLst>
          </p:cNvPr>
          <p:cNvSpPr/>
          <p:nvPr/>
        </p:nvSpPr>
        <p:spPr>
          <a:xfrm>
            <a:off x="1439652" y="5371104"/>
            <a:ext cx="648072" cy="288032"/>
          </a:xfrm>
          <a:prstGeom prst="ellipse">
            <a:avLst/>
          </a:prstGeom>
          <a:solidFill>
            <a:srgbClr val="C00000"/>
          </a:solidFill>
          <a:ln w="25400" cap="flat" cmpd="sng" algn="ctr">
            <a:solidFill>
              <a:schemeClr val="tx1">
                <a:lumMod val="85000"/>
                <a:lumOff val="1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chemeClr val="bg1"/>
                </a:solidFill>
                <a:effectLst/>
                <a:uLnTx/>
                <a:uFillTx/>
                <a:latin typeface="맑은 고딕"/>
                <a:ea typeface="맑은 고딕" panose="020B0503020000020004" pitchFamily="50" charset="-127"/>
                <a:cs typeface="+mn-cs"/>
              </a:rPr>
              <a:t>5</a:t>
            </a:r>
            <a:r>
              <a:rPr kumimoji="0" lang="ko-KR" altLang="en-US" sz="1200" b="1" i="0" u="none" strike="noStrike" kern="0" cap="none" spc="0" normalizeH="0" baseline="0" noProof="0">
                <a:ln>
                  <a:noFill/>
                </a:ln>
                <a:solidFill>
                  <a:schemeClr val="bg1"/>
                </a:solidFill>
                <a:effectLst/>
                <a:uLnTx/>
                <a:uFillTx/>
                <a:latin typeface="맑은 고딕"/>
                <a:ea typeface="맑은 고딕" panose="020B0503020000020004" pitchFamily="50" charset="-127"/>
                <a:cs typeface="+mn-cs"/>
              </a:rPr>
              <a:t>년</a:t>
            </a:r>
          </a:p>
        </p:txBody>
      </p:sp>
      <p:sp>
        <p:nvSpPr>
          <p:cNvPr id="43" name="TextBox 42">
            <a:extLst>
              <a:ext uri="{FF2B5EF4-FFF2-40B4-BE49-F238E27FC236}">
                <a16:creationId xmlns:a16="http://schemas.microsoft.com/office/drawing/2014/main" id="{E361ECD4-7B8A-4127-A2FA-75553037EA5A}"/>
              </a:ext>
            </a:extLst>
          </p:cNvPr>
          <p:cNvSpPr txBox="1"/>
          <p:nvPr/>
        </p:nvSpPr>
        <p:spPr>
          <a:xfrm>
            <a:off x="664976" y="5744289"/>
            <a:ext cx="28857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dirty="0">
                <a:ln>
                  <a:noFill/>
                </a:ln>
                <a:solidFill>
                  <a:schemeClr val="accent6">
                    <a:lumMod val="75000"/>
                  </a:schemeClr>
                </a:solidFill>
                <a:effectLst/>
                <a:uLnTx/>
                <a:uFillTx/>
              </a:rPr>
              <a:t>시행착오를 통한 무작위 반복실험</a:t>
            </a:r>
          </a:p>
        </p:txBody>
      </p:sp>
      <p:sp>
        <p:nvSpPr>
          <p:cNvPr id="44" name="AutoShape 5">
            <a:extLst>
              <a:ext uri="{FF2B5EF4-FFF2-40B4-BE49-F238E27FC236}">
                <a16:creationId xmlns:a16="http://schemas.microsoft.com/office/drawing/2014/main" id="{DCDD4645-540E-4881-B0B5-03CD237F4012}"/>
              </a:ext>
            </a:extLst>
          </p:cNvPr>
          <p:cNvSpPr>
            <a:spLocks noChangeArrowheads="1"/>
          </p:cNvSpPr>
          <p:nvPr/>
        </p:nvSpPr>
        <p:spPr bwMode="auto">
          <a:xfrm>
            <a:off x="215516" y="4227475"/>
            <a:ext cx="1872208" cy="360040"/>
          </a:xfrm>
          <a:prstGeom prst="roundRect">
            <a:avLst>
              <a:gd name="adj" fmla="val 50000"/>
            </a:avLst>
          </a:prstGeom>
          <a:solidFill>
            <a:schemeClr val="accent5">
              <a:lumMod val="75000"/>
            </a:schemeClr>
          </a:solidFill>
          <a:ln w="28575" cap="rnd"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
                <a:prstClr val="black"/>
              </a:buClr>
              <a:buSzTx/>
              <a:buFontTx/>
              <a:buNone/>
              <a:tabLst/>
              <a:defRPr/>
            </a:pPr>
            <a:r>
              <a:rPr kumimoji="0" lang="ko-KR" altLang="en-US" sz="1600" b="1" i="0" u="none" strike="noStrike" kern="0" cap="none" spc="0" normalizeH="0" baseline="0" noProof="0">
                <a:ln>
                  <a:noFill/>
                </a:ln>
                <a:solidFill>
                  <a:srgbClr val="FFFFFF"/>
                </a:solidFill>
                <a:effectLst/>
                <a:uLnTx/>
                <a:uFillTx/>
              </a:rPr>
              <a:t>신약개발 </a:t>
            </a:r>
            <a:r>
              <a:rPr kumimoji="0" lang="en-US" altLang="ko-KR" sz="1600" b="1" i="0" u="none" strike="noStrike" kern="0" cap="none" spc="0" normalizeH="0" baseline="0" noProof="0">
                <a:ln>
                  <a:noFill/>
                </a:ln>
                <a:solidFill>
                  <a:srgbClr val="FFFFFF"/>
                </a:solidFill>
                <a:effectLst/>
                <a:uLnTx/>
                <a:uFillTx/>
              </a:rPr>
              <a:t>Process</a:t>
            </a:r>
            <a:endParaRPr kumimoji="0" lang="ko-KR" altLang="en-US" sz="1600" b="1" i="0" u="none" strike="noStrike" kern="0" cap="none" spc="0" normalizeH="0" baseline="0" noProof="0">
              <a:ln>
                <a:noFill/>
              </a:ln>
              <a:solidFill>
                <a:srgbClr val="FFFFFF"/>
              </a:solidFill>
              <a:effectLst/>
              <a:uLnTx/>
              <a:uFillTx/>
            </a:endParaRPr>
          </a:p>
        </p:txBody>
      </p:sp>
      <p:sp>
        <p:nvSpPr>
          <p:cNvPr id="45" name="TextBox 44">
            <a:extLst>
              <a:ext uri="{FF2B5EF4-FFF2-40B4-BE49-F238E27FC236}">
                <a16:creationId xmlns:a16="http://schemas.microsoft.com/office/drawing/2014/main" id="{110AA92A-B34D-44E1-B8B3-CA5CF6749159}"/>
              </a:ext>
            </a:extLst>
          </p:cNvPr>
          <p:cNvSpPr txBox="1"/>
          <p:nvPr/>
        </p:nvSpPr>
        <p:spPr>
          <a:xfrm>
            <a:off x="661187" y="6006770"/>
            <a:ext cx="3682418" cy="338554"/>
          </a:xfrm>
          <a:prstGeom prst="rect">
            <a:avLst/>
          </a:prstGeom>
          <a:noFill/>
        </p:spPr>
        <p:txBody>
          <a:bodyPr wrap="none" rtlCol="0">
            <a:spAutoFit/>
          </a:bodyPr>
          <a:lstStyle/>
          <a:p>
            <a:r>
              <a:rPr lang="ko-KR" altLang="en-US" sz="1600" b="1" dirty="0">
                <a:solidFill>
                  <a:srgbClr val="C00000"/>
                </a:solidFill>
              </a:rPr>
              <a:t>효율적인 후보물질 확보전략이 필요 </a:t>
            </a:r>
            <a:r>
              <a:rPr lang="en-US" altLang="ko-KR" sz="1600" b="1" dirty="0">
                <a:solidFill>
                  <a:srgbClr val="C00000"/>
                </a:solidFill>
              </a:rPr>
              <a:t>!!</a:t>
            </a:r>
            <a:endParaRPr lang="ko-KR" altLang="en-US" sz="1600" b="1" dirty="0">
              <a:solidFill>
                <a:srgbClr val="C00000"/>
              </a:solidFill>
            </a:endParaRPr>
          </a:p>
        </p:txBody>
      </p:sp>
      <p:pic>
        <p:nvPicPr>
          <p:cNvPr id="46" name="그래픽 45" descr="화살표: 왼쪽 회전">
            <a:extLst>
              <a:ext uri="{FF2B5EF4-FFF2-40B4-BE49-F238E27FC236}">
                <a16:creationId xmlns:a16="http://schemas.microsoft.com/office/drawing/2014/main" id="{002FA97F-95DE-414D-8D68-1A089182F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51520" y="5827905"/>
            <a:ext cx="491685" cy="491685"/>
          </a:xfrm>
          <a:prstGeom prst="rect">
            <a:avLst/>
          </a:prstGeom>
        </p:spPr>
      </p:pic>
    </p:spTree>
    <p:extLst>
      <p:ext uri="{BB962C8B-B14F-4D97-AF65-F5344CB8AC3E}">
        <p14:creationId xmlns:p14="http://schemas.microsoft.com/office/powerpoint/2010/main" val="60804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41" name="Object 5">
            <a:extLst>
              <a:ext uri="{FF2B5EF4-FFF2-40B4-BE49-F238E27FC236}">
                <a16:creationId xmlns:a16="http://schemas.microsoft.com/office/drawing/2014/main" id="{D3735CA5-C61B-4472-BE40-F3B23E8F41CA}"/>
              </a:ext>
            </a:extLst>
          </p:cNvPr>
          <p:cNvGraphicFramePr>
            <a:graphicFrameLocks noChangeAspect="1"/>
          </p:cNvGraphicFramePr>
          <p:nvPr/>
        </p:nvGraphicFramePr>
        <p:xfrm>
          <a:off x="395288" y="2060575"/>
          <a:ext cx="4176712" cy="3217863"/>
        </p:xfrm>
        <a:graphic>
          <a:graphicData uri="http://schemas.openxmlformats.org/presentationml/2006/ole">
            <mc:AlternateContent xmlns:mc="http://schemas.openxmlformats.org/markup-compatibility/2006">
              <mc:Choice xmlns:v="urn:schemas-microsoft-com:vml" Requires="v">
                <p:oleObj spid="_x0000_s11288" name="비트맵 이미지" r:id="rId3" imgW="7752381" imgH="5971429" progId="Paint.Picture">
                  <p:embed/>
                </p:oleObj>
              </mc:Choice>
              <mc:Fallback>
                <p:oleObj name="비트맵 이미지" r:id="rId3" imgW="7752381" imgH="5971429" progId="Paint.Picture">
                  <p:embed/>
                  <p:pic>
                    <p:nvPicPr>
                      <p:cNvPr id="193541" name="Object 5">
                        <a:extLst>
                          <a:ext uri="{FF2B5EF4-FFF2-40B4-BE49-F238E27FC236}">
                            <a16:creationId xmlns:a16="http://schemas.microsoft.com/office/drawing/2014/main" id="{D3735CA5-C61B-4472-BE40-F3B23E8F4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060575"/>
                        <a:ext cx="4176712" cy="321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2" name="Object 6">
            <a:extLst>
              <a:ext uri="{FF2B5EF4-FFF2-40B4-BE49-F238E27FC236}">
                <a16:creationId xmlns:a16="http://schemas.microsoft.com/office/drawing/2014/main" id="{7A267648-58AF-48E2-ACBB-880CED81DC29}"/>
              </a:ext>
            </a:extLst>
          </p:cNvPr>
          <p:cNvGraphicFramePr>
            <a:graphicFrameLocks noChangeAspect="1"/>
          </p:cNvGraphicFramePr>
          <p:nvPr/>
        </p:nvGraphicFramePr>
        <p:xfrm>
          <a:off x="5003800" y="2060575"/>
          <a:ext cx="3743325" cy="2932113"/>
        </p:xfrm>
        <a:graphic>
          <a:graphicData uri="http://schemas.openxmlformats.org/presentationml/2006/ole">
            <mc:AlternateContent xmlns:mc="http://schemas.openxmlformats.org/markup-compatibility/2006">
              <mc:Choice xmlns:v="urn:schemas-microsoft-com:vml" Requires="v">
                <p:oleObj spid="_x0000_s11289" name="비트맵 이미지" r:id="rId5" imgW="7542857" imgH="5904762" progId="Paint.Picture">
                  <p:embed/>
                </p:oleObj>
              </mc:Choice>
              <mc:Fallback>
                <p:oleObj name="비트맵 이미지" r:id="rId5" imgW="7542857" imgH="5904762" progId="Paint.Picture">
                  <p:embed/>
                  <p:pic>
                    <p:nvPicPr>
                      <p:cNvPr id="193542" name="Object 6">
                        <a:extLst>
                          <a:ext uri="{FF2B5EF4-FFF2-40B4-BE49-F238E27FC236}">
                            <a16:creationId xmlns:a16="http://schemas.microsoft.com/office/drawing/2014/main" id="{7A267648-58AF-48E2-ACBB-880CED81D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060575"/>
                        <a:ext cx="3743325"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3543" name="Text Box 7">
            <a:extLst>
              <a:ext uri="{FF2B5EF4-FFF2-40B4-BE49-F238E27FC236}">
                <a16:creationId xmlns:a16="http://schemas.microsoft.com/office/drawing/2014/main" id="{ECC1E4B3-5B1D-42EC-BF47-FE912DEE0464}"/>
              </a:ext>
            </a:extLst>
          </p:cNvPr>
          <p:cNvSpPr txBox="1">
            <a:spLocks noChangeArrowheads="1"/>
          </p:cNvSpPr>
          <p:nvPr/>
        </p:nvSpPr>
        <p:spPr bwMode="auto">
          <a:xfrm>
            <a:off x="71500" y="152636"/>
            <a:ext cx="22149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a:solidFill>
                  <a:schemeClr val="bg1"/>
                </a:solidFill>
              </a:rPr>
              <a:t>It’s not simple….</a:t>
            </a:r>
          </a:p>
        </p:txBody>
      </p:sp>
      <p:sp>
        <p:nvSpPr>
          <p:cNvPr id="193544" name="Text Box 8">
            <a:extLst>
              <a:ext uri="{FF2B5EF4-FFF2-40B4-BE49-F238E27FC236}">
                <a16:creationId xmlns:a16="http://schemas.microsoft.com/office/drawing/2014/main" id="{7D0476B1-007B-4C7E-98E4-11C364E93A99}"/>
              </a:ext>
            </a:extLst>
          </p:cNvPr>
          <p:cNvSpPr txBox="1">
            <a:spLocks noChangeArrowheads="1"/>
          </p:cNvSpPr>
          <p:nvPr/>
        </p:nvSpPr>
        <p:spPr bwMode="auto">
          <a:xfrm>
            <a:off x="447675" y="1192213"/>
            <a:ext cx="65690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600"/>
              <a:t>Amino acid sequence contains all the information for 3D structure</a:t>
            </a:r>
          </a:p>
          <a:p>
            <a:r>
              <a:rPr lang="en-US" altLang="ko-KR" sz="1600"/>
              <a:t>(experiments of Anfinsen , 1970’s)</a:t>
            </a:r>
          </a:p>
        </p:txBody>
      </p:sp>
      <p:sp>
        <p:nvSpPr>
          <p:cNvPr id="193545" name="Text Box 9">
            <a:extLst>
              <a:ext uri="{FF2B5EF4-FFF2-40B4-BE49-F238E27FC236}">
                <a16:creationId xmlns:a16="http://schemas.microsoft.com/office/drawing/2014/main" id="{16273D29-59BD-43BF-91FE-96CD75259BF2}"/>
              </a:ext>
            </a:extLst>
          </p:cNvPr>
          <p:cNvSpPr txBox="1">
            <a:spLocks noChangeArrowheads="1"/>
          </p:cNvSpPr>
          <p:nvPr/>
        </p:nvSpPr>
        <p:spPr bwMode="auto">
          <a:xfrm>
            <a:off x="468313" y="5734050"/>
            <a:ext cx="68738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600"/>
              <a:t>But, there are thousands of atoms, rotatable bonds, solvent ant other</a:t>
            </a:r>
          </a:p>
          <a:p>
            <a:r>
              <a:rPr lang="en-US" altLang="ko-KR" sz="1600"/>
              <a:t>molecules to deal with…</a:t>
            </a:r>
          </a:p>
        </p:txBody>
      </p:sp>
    </p:spTree>
    <p:extLst>
      <p:ext uri="{BB962C8B-B14F-4D97-AF65-F5344CB8AC3E}">
        <p14:creationId xmlns:p14="http://schemas.microsoft.com/office/powerpoint/2010/main" val="3466310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ext Box 3">
            <a:extLst>
              <a:ext uri="{FF2B5EF4-FFF2-40B4-BE49-F238E27FC236}">
                <a16:creationId xmlns:a16="http://schemas.microsoft.com/office/drawing/2014/main" id="{BFDF7EFE-6CAF-4DC0-AD16-FE455D055F24}"/>
              </a:ext>
            </a:extLst>
          </p:cNvPr>
          <p:cNvSpPr txBox="1">
            <a:spLocks noChangeArrowheads="1"/>
          </p:cNvSpPr>
          <p:nvPr/>
        </p:nvSpPr>
        <p:spPr bwMode="auto">
          <a:xfrm>
            <a:off x="71500" y="188640"/>
            <a:ext cx="2848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What Determines Fold ?</a:t>
            </a:r>
          </a:p>
        </p:txBody>
      </p:sp>
      <p:sp>
        <p:nvSpPr>
          <p:cNvPr id="167940" name="Text Box 4">
            <a:extLst>
              <a:ext uri="{FF2B5EF4-FFF2-40B4-BE49-F238E27FC236}">
                <a16:creationId xmlns:a16="http://schemas.microsoft.com/office/drawing/2014/main" id="{E87C3949-E138-450D-808E-6D11562BA42E}"/>
              </a:ext>
            </a:extLst>
          </p:cNvPr>
          <p:cNvSpPr txBox="1">
            <a:spLocks noChangeArrowheads="1"/>
          </p:cNvSpPr>
          <p:nvPr/>
        </p:nvSpPr>
        <p:spPr bwMode="auto">
          <a:xfrm>
            <a:off x="539750" y="1196975"/>
            <a:ext cx="8135938"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 typeface="Wingdings" panose="05000000000000000000" pitchFamily="2" charset="2"/>
              <a:buChar char="§"/>
            </a:pPr>
            <a:r>
              <a:rPr lang="en-US" altLang="ko-KR" sz="1600" b="0"/>
              <a:t> in general, the amino-acid sequence of a protein determines the 3D shape </a:t>
            </a:r>
          </a:p>
          <a:p>
            <a:pPr>
              <a:lnSpc>
                <a:spcPct val="120000"/>
              </a:lnSpc>
              <a:buFont typeface="Wingdings" panose="05000000000000000000" pitchFamily="2" charset="2"/>
              <a:buNone/>
            </a:pPr>
            <a:r>
              <a:rPr lang="en-US" altLang="ko-KR" sz="1600" b="0"/>
              <a:t>  of a protein  (Anfinsen et al., 1950s)</a:t>
            </a:r>
          </a:p>
          <a:p>
            <a:pPr>
              <a:lnSpc>
                <a:spcPct val="120000"/>
              </a:lnSpc>
              <a:buFont typeface="Wingdings" panose="05000000000000000000" pitchFamily="2" charset="2"/>
              <a:buNone/>
            </a:pPr>
            <a:endParaRPr lang="en-US" altLang="ko-KR" sz="1600" b="0"/>
          </a:p>
          <a:p>
            <a:pPr>
              <a:lnSpc>
                <a:spcPct val="120000"/>
              </a:lnSpc>
              <a:buFont typeface="Wingdings" panose="05000000000000000000" pitchFamily="2" charset="2"/>
              <a:buChar char="§"/>
            </a:pPr>
            <a:r>
              <a:rPr lang="en-US" altLang="ko-KR" sz="1600" b="0"/>
              <a:t> but some exceptions</a:t>
            </a:r>
          </a:p>
          <a:p>
            <a:pPr>
              <a:lnSpc>
                <a:spcPct val="120000"/>
              </a:lnSpc>
              <a:buFont typeface="Wingdings" panose="05000000000000000000" pitchFamily="2" charset="2"/>
              <a:buNone/>
            </a:pPr>
            <a:r>
              <a:rPr lang="en-US" altLang="ko-KR" sz="1600" b="0"/>
              <a:t>     - all proteins can be denatured</a:t>
            </a:r>
          </a:p>
          <a:p>
            <a:pPr>
              <a:lnSpc>
                <a:spcPct val="120000"/>
              </a:lnSpc>
              <a:buFont typeface="Wingdings" panose="05000000000000000000" pitchFamily="2" charset="2"/>
              <a:buNone/>
            </a:pPr>
            <a:r>
              <a:rPr lang="en-US" altLang="ko-KR" sz="1600" b="0"/>
              <a:t>     - some molecules have multiple conformations</a:t>
            </a:r>
          </a:p>
          <a:p>
            <a:pPr>
              <a:lnSpc>
                <a:spcPct val="120000"/>
              </a:lnSpc>
              <a:buFont typeface="Wingdings" panose="05000000000000000000" pitchFamily="2" charset="2"/>
              <a:buNone/>
            </a:pPr>
            <a:r>
              <a:rPr lang="en-US" altLang="ko-KR" sz="1600" b="0"/>
              <a:t>     - some proteins get folding help from chaperones</a:t>
            </a:r>
          </a:p>
          <a:p>
            <a:pPr>
              <a:lnSpc>
                <a:spcPct val="120000"/>
              </a:lnSpc>
              <a:buFont typeface="Wingdings" panose="05000000000000000000" pitchFamily="2" charset="2"/>
              <a:buNone/>
            </a:pPr>
            <a:r>
              <a:rPr lang="en-US" altLang="ko-KR" sz="1600" b="0"/>
              <a:t>     - prions can change the conformations of other proteins</a:t>
            </a:r>
          </a:p>
          <a:p>
            <a:pPr>
              <a:lnSpc>
                <a:spcPct val="120000"/>
              </a:lnSpc>
              <a:buFont typeface="Wingdings" panose="05000000000000000000" pitchFamily="2" charset="2"/>
              <a:buChar char="§"/>
            </a:pPr>
            <a:endParaRPr lang="en-US" altLang="ko-KR" sz="1600" b="0"/>
          </a:p>
          <a:p>
            <a:pPr>
              <a:lnSpc>
                <a:spcPct val="120000"/>
              </a:lnSpc>
              <a:buFont typeface="Wingdings" panose="05000000000000000000" pitchFamily="2" charset="2"/>
              <a:buChar char="§"/>
            </a:pPr>
            <a:r>
              <a:rPr lang="en-US" altLang="ko-KR" sz="1600" b="0"/>
              <a:t> What physical properties of the protein determine its fold?</a:t>
            </a:r>
          </a:p>
          <a:p>
            <a:pPr>
              <a:lnSpc>
                <a:spcPct val="120000"/>
              </a:lnSpc>
            </a:pPr>
            <a:r>
              <a:rPr lang="en-US" altLang="ko-KR" sz="1600" b="0"/>
              <a:t>     - rigidity of backbone</a:t>
            </a:r>
          </a:p>
          <a:p>
            <a:pPr>
              <a:lnSpc>
                <a:spcPct val="120000"/>
              </a:lnSpc>
            </a:pPr>
            <a:r>
              <a:rPr lang="en-US" altLang="ko-KR" sz="1600" b="0"/>
              <a:t>     - interactions among amino acids, including   </a:t>
            </a:r>
          </a:p>
          <a:p>
            <a:pPr>
              <a:lnSpc>
                <a:spcPct val="120000"/>
              </a:lnSpc>
            </a:pPr>
            <a:r>
              <a:rPr lang="en-US" altLang="ko-KR" sz="1600" b="0"/>
              <a:t>           electrostatic interactions </a:t>
            </a:r>
          </a:p>
          <a:p>
            <a:pPr>
              <a:lnSpc>
                <a:spcPct val="120000"/>
              </a:lnSpc>
            </a:pPr>
            <a:r>
              <a:rPr lang="en-US" altLang="ko-KR" sz="1600" b="0"/>
              <a:t>           van der Waals forces</a:t>
            </a:r>
          </a:p>
          <a:p>
            <a:pPr>
              <a:lnSpc>
                <a:spcPct val="120000"/>
              </a:lnSpc>
            </a:pPr>
            <a:r>
              <a:rPr lang="en-US" altLang="ko-KR" sz="1600" b="0"/>
              <a:t>           volume constraints</a:t>
            </a:r>
          </a:p>
          <a:p>
            <a:pPr>
              <a:lnSpc>
                <a:spcPct val="120000"/>
              </a:lnSpc>
            </a:pPr>
            <a:r>
              <a:rPr lang="en-US" altLang="ko-KR" sz="1600" b="0"/>
              <a:t>           hydrogen, disulfide bonds</a:t>
            </a:r>
          </a:p>
          <a:p>
            <a:pPr>
              <a:lnSpc>
                <a:spcPct val="120000"/>
              </a:lnSpc>
            </a:pPr>
            <a:r>
              <a:rPr lang="en-US" altLang="ko-KR" sz="1600" b="0"/>
              <a:t>     - interactions of amino acids with water</a:t>
            </a:r>
          </a:p>
        </p:txBody>
      </p:sp>
    </p:spTree>
    <p:extLst>
      <p:ext uri="{BB962C8B-B14F-4D97-AF65-F5344CB8AC3E}">
        <p14:creationId xmlns:p14="http://schemas.microsoft.com/office/powerpoint/2010/main" val="98663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Text Box 4">
            <a:extLst>
              <a:ext uri="{FF2B5EF4-FFF2-40B4-BE49-F238E27FC236}">
                <a16:creationId xmlns:a16="http://schemas.microsoft.com/office/drawing/2014/main" id="{8CF0348D-2DA5-41FC-826B-C7FD70CBF464}"/>
              </a:ext>
            </a:extLst>
          </p:cNvPr>
          <p:cNvSpPr txBox="1">
            <a:spLocks noChangeArrowheads="1"/>
          </p:cNvSpPr>
          <p:nvPr/>
        </p:nvSpPr>
        <p:spPr bwMode="auto">
          <a:xfrm>
            <a:off x="71500" y="181968"/>
            <a:ext cx="2495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Levels of Description</a:t>
            </a:r>
          </a:p>
        </p:txBody>
      </p:sp>
      <p:sp>
        <p:nvSpPr>
          <p:cNvPr id="168966" name="Text Box 6">
            <a:extLst>
              <a:ext uri="{FF2B5EF4-FFF2-40B4-BE49-F238E27FC236}">
                <a16:creationId xmlns:a16="http://schemas.microsoft.com/office/drawing/2014/main" id="{9BD73595-F13B-42A0-95BB-78BF6CA15897}"/>
              </a:ext>
            </a:extLst>
          </p:cNvPr>
          <p:cNvSpPr txBox="1">
            <a:spLocks noChangeArrowheads="1"/>
          </p:cNvSpPr>
          <p:nvPr/>
        </p:nvSpPr>
        <p:spPr bwMode="auto">
          <a:xfrm>
            <a:off x="376238" y="1274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ko-KR"/>
          </a:p>
        </p:txBody>
      </p:sp>
      <p:sp>
        <p:nvSpPr>
          <p:cNvPr id="168967" name="Text Box 7">
            <a:extLst>
              <a:ext uri="{FF2B5EF4-FFF2-40B4-BE49-F238E27FC236}">
                <a16:creationId xmlns:a16="http://schemas.microsoft.com/office/drawing/2014/main" id="{87156A45-A67D-423A-AFA1-5FE6FB4F3B36}"/>
              </a:ext>
            </a:extLst>
          </p:cNvPr>
          <p:cNvSpPr txBox="1">
            <a:spLocks noChangeArrowheads="1"/>
          </p:cNvSpPr>
          <p:nvPr/>
        </p:nvSpPr>
        <p:spPr bwMode="auto">
          <a:xfrm>
            <a:off x="323850" y="1052513"/>
            <a:ext cx="8424863"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ko-KR" sz="1600" b="0"/>
              <a:t>  protein structure is often described at four different scales</a:t>
            </a:r>
          </a:p>
          <a:p>
            <a:r>
              <a:rPr lang="en-US" altLang="ko-KR" sz="1600" b="0"/>
              <a:t>   - primary structure</a:t>
            </a:r>
          </a:p>
          <a:p>
            <a:r>
              <a:rPr lang="en-US" altLang="ko-KR" sz="1600" b="0"/>
              <a:t>   - secondary structure</a:t>
            </a:r>
          </a:p>
          <a:p>
            <a:r>
              <a:rPr lang="en-US" altLang="ko-KR" sz="1600" b="0"/>
              <a:t>   - tertiary structure</a:t>
            </a:r>
          </a:p>
          <a:p>
            <a:r>
              <a:rPr lang="en-US" altLang="ko-KR" sz="1600" b="0"/>
              <a:t>   - quaternary structure</a:t>
            </a:r>
          </a:p>
          <a:p>
            <a:pPr>
              <a:buFontTx/>
              <a:buChar char="•"/>
            </a:pPr>
            <a:endParaRPr lang="en-US" altLang="ko-KR" sz="1600" b="0"/>
          </a:p>
          <a:p>
            <a:pPr>
              <a:buFontTx/>
              <a:buChar char="•"/>
            </a:pPr>
            <a:r>
              <a:rPr lang="en-US" altLang="ko-KR" sz="1600" b="0"/>
              <a:t> don’t confuse these with Rost’s references to structure prediction</a:t>
            </a:r>
          </a:p>
          <a:p>
            <a:r>
              <a:rPr lang="en-US" altLang="ko-KR" sz="1600" b="0"/>
              <a:t>  in “1D”, “2D”, and “3D”</a:t>
            </a:r>
          </a:p>
        </p:txBody>
      </p:sp>
      <p:graphicFrame>
        <p:nvGraphicFramePr>
          <p:cNvPr id="168969" name="Object 9">
            <a:extLst>
              <a:ext uri="{FF2B5EF4-FFF2-40B4-BE49-F238E27FC236}">
                <a16:creationId xmlns:a16="http://schemas.microsoft.com/office/drawing/2014/main" id="{A0F5F3A1-7769-4360-BFEC-C6E719BEF577}"/>
              </a:ext>
            </a:extLst>
          </p:cNvPr>
          <p:cNvGraphicFramePr>
            <a:graphicFrameLocks noChangeAspect="1"/>
          </p:cNvGraphicFramePr>
          <p:nvPr/>
        </p:nvGraphicFramePr>
        <p:xfrm>
          <a:off x="2647950" y="3759200"/>
          <a:ext cx="1419225" cy="1476375"/>
        </p:xfrm>
        <a:graphic>
          <a:graphicData uri="http://schemas.openxmlformats.org/presentationml/2006/ole">
            <mc:AlternateContent xmlns:mc="http://schemas.openxmlformats.org/markup-compatibility/2006">
              <mc:Choice xmlns:v="urn:schemas-microsoft-com:vml" Requires="v">
                <p:oleObj spid="_x0000_s12323" name="비트맵 이미지" r:id="rId3" imgW="5191850" imgH="5401429" progId="Paint.Picture">
                  <p:embed/>
                </p:oleObj>
              </mc:Choice>
              <mc:Fallback>
                <p:oleObj name="비트맵 이미지" r:id="rId3" imgW="5191850" imgH="5401429" progId="Paint.Picture">
                  <p:embed/>
                  <p:pic>
                    <p:nvPicPr>
                      <p:cNvPr id="168969" name="Object 9">
                        <a:extLst>
                          <a:ext uri="{FF2B5EF4-FFF2-40B4-BE49-F238E27FC236}">
                            <a16:creationId xmlns:a16="http://schemas.microsoft.com/office/drawing/2014/main" id="{A0F5F3A1-7769-4360-BFEC-C6E719BEF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3759200"/>
                        <a:ext cx="1419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70" name="Rectangle 10">
            <a:extLst>
              <a:ext uri="{FF2B5EF4-FFF2-40B4-BE49-F238E27FC236}">
                <a16:creationId xmlns:a16="http://schemas.microsoft.com/office/drawing/2014/main" id="{612161CE-D427-4D17-88D0-7545955FEE30}"/>
              </a:ext>
            </a:extLst>
          </p:cNvPr>
          <p:cNvSpPr>
            <a:spLocks noChangeArrowheads="1"/>
          </p:cNvSpPr>
          <p:nvPr/>
        </p:nvSpPr>
        <p:spPr bwMode="auto">
          <a:xfrm>
            <a:off x="612775" y="4330700"/>
            <a:ext cx="172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900">
                <a:solidFill>
                  <a:srgbClr val="0000FF"/>
                </a:solidFill>
                <a:latin typeface="Courier New" panose="02070309020205020404" pitchFamily="49" charset="0"/>
              </a:rPr>
              <a:t>MAFLGLFSLLVLQSMATGATFPEEAIADLSVNMYNRLRATGE</a:t>
            </a:r>
          </a:p>
        </p:txBody>
      </p:sp>
      <p:graphicFrame>
        <p:nvGraphicFramePr>
          <p:cNvPr id="168971" name="Object 11">
            <a:extLst>
              <a:ext uri="{FF2B5EF4-FFF2-40B4-BE49-F238E27FC236}">
                <a16:creationId xmlns:a16="http://schemas.microsoft.com/office/drawing/2014/main" id="{D48FECD3-4B66-40DF-97FB-3ABB5E2F9267}"/>
              </a:ext>
            </a:extLst>
          </p:cNvPr>
          <p:cNvGraphicFramePr>
            <a:graphicFrameLocks noChangeAspect="1"/>
          </p:cNvGraphicFramePr>
          <p:nvPr/>
        </p:nvGraphicFramePr>
        <p:xfrm>
          <a:off x="4284663" y="3840163"/>
          <a:ext cx="1727200" cy="1652587"/>
        </p:xfrm>
        <a:graphic>
          <a:graphicData uri="http://schemas.openxmlformats.org/presentationml/2006/ole">
            <mc:AlternateContent xmlns:mc="http://schemas.openxmlformats.org/markup-compatibility/2006">
              <mc:Choice xmlns:v="urn:schemas-microsoft-com:vml" Requires="v">
                <p:oleObj spid="_x0000_s12324" name="비트맵 이미지" r:id="rId5" imgW="5811061" imgH="5563377" progId="Paint.Picture">
                  <p:embed/>
                </p:oleObj>
              </mc:Choice>
              <mc:Fallback>
                <p:oleObj name="비트맵 이미지" r:id="rId5" imgW="5811061" imgH="5563377" progId="Paint.Picture">
                  <p:embed/>
                  <p:pic>
                    <p:nvPicPr>
                      <p:cNvPr id="168971" name="Object 11">
                        <a:extLst>
                          <a:ext uri="{FF2B5EF4-FFF2-40B4-BE49-F238E27FC236}">
                            <a16:creationId xmlns:a16="http://schemas.microsoft.com/office/drawing/2014/main" id="{D48FECD3-4B66-40DF-97FB-3ABB5E2F9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3840163"/>
                        <a:ext cx="1727200" cy="165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2" name="Object 12">
            <a:extLst>
              <a:ext uri="{FF2B5EF4-FFF2-40B4-BE49-F238E27FC236}">
                <a16:creationId xmlns:a16="http://schemas.microsoft.com/office/drawing/2014/main" id="{5C806CA4-46DE-460C-BB73-60B2A0214311}"/>
              </a:ext>
            </a:extLst>
          </p:cNvPr>
          <p:cNvGraphicFramePr>
            <a:graphicFrameLocks noChangeAspect="1"/>
          </p:cNvGraphicFramePr>
          <p:nvPr/>
        </p:nvGraphicFramePr>
        <p:xfrm>
          <a:off x="6443663" y="3716338"/>
          <a:ext cx="1943100" cy="1624012"/>
        </p:xfrm>
        <a:graphic>
          <a:graphicData uri="http://schemas.openxmlformats.org/presentationml/2006/ole">
            <mc:AlternateContent xmlns:mc="http://schemas.openxmlformats.org/markup-compatibility/2006">
              <mc:Choice xmlns:v="urn:schemas-microsoft-com:vml" Requires="v">
                <p:oleObj spid="_x0000_s12325" name="비트맵 이미지" r:id="rId7" imgW="5695238" imgH="4761905" progId="Paint.Picture">
                  <p:embed/>
                </p:oleObj>
              </mc:Choice>
              <mc:Fallback>
                <p:oleObj name="비트맵 이미지" r:id="rId7" imgW="5695238" imgH="4761905" progId="Paint.Picture">
                  <p:embed/>
                  <p:pic>
                    <p:nvPicPr>
                      <p:cNvPr id="168972" name="Object 12">
                        <a:extLst>
                          <a:ext uri="{FF2B5EF4-FFF2-40B4-BE49-F238E27FC236}">
                            <a16:creationId xmlns:a16="http://schemas.microsoft.com/office/drawing/2014/main" id="{5C806CA4-46DE-460C-BB73-60B2A02143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3716338"/>
                        <a:ext cx="1943100" cy="162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73" name="Text Box 13">
            <a:extLst>
              <a:ext uri="{FF2B5EF4-FFF2-40B4-BE49-F238E27FC236}">
                <a16:creationId xmlns:a16="http://schemas.microsoft.com/office/drawing/2014/main" id="{E749FFC0-CE05-43BF-A4C7-B0B5E225029F}"/>
              </a:ext>
            </a:extLst>
          </p:cNvPr>
          <p:cNvSpPr txBox="1">
            <a:spLocks noChangeArrowheads="1"/>
          </p:cNvSpPr>
          <p:nvPr/>
        </p:nvSpPr>
        <p:spPr bwMode="auto">
          <a:xfrm>
            <a:off x="757238" y="5630863"/>
            <a:ext cx="1547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1000"/>
              <a:t>primary structure</a:t>
            </a:r>
          </a:p>
          <a:p>
            <a:pPr algn="ctr"/>
            <a:r>
              <a:rPr lang="en-US" altLang="ko-KR" sz="1000"/>
              <a:t>(amino acid sequence)</a:t>
            </a:r>
          </a:p>
        </p:txBody>
      </p:sp>
      <p:sp>
        <p:nvSpPr>
          <p:cNvPr id="168974" name="Text Box 14">
            <a:extLst>
              <a:ext uri="{FF2B5EF4-FFF2-40B4-BE49-F238E27FC236}">
                <a16:creationId xmlns:a16="http://schemas.microsoft.com/office/drawing/2014/main" id="{59E89A01-D65C-4374-8BB4-8147F32882C0}"/>
              </a:ext>
            </a:extLst>
          </p:cNvPr>
          <p:cNvSpPr txBox="1">
            <a:spLocks noChangeArrowheads="1"/>
          </p:cNvSpPr>
          <p:nvPr/>
        </p:nvSpPr>
        <p:spPr bwMode="auto">
          <a:xfrm>
            <a:off x="2503488" y="5630863"/>
            <a:ext cx="1400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1000"/>
              <a:t>secondary structure</a:t>
            </a:r>
          </a:p>
          <a:p>
            <a:pPr algn="ctr"/>
            <a:r>
              <a:rPr lang="en-US" altLang="ko-KR" sz="1000"/>
              <a:t>(alpha-helix)</a:t>
            </a:r>
          </a:p>
        </p:txBody>
      </p:sp>
      <p:sp>
        <p:nvSpPr>
          <p:cNvPr id="168975" name="Text Box 15">
            <a:extLst>
              <a:ext uri="{FF2B5EF4-FFF2-40B4-BE49-F238E27FC236}">
                <a16:creationId xmlns:a16="http://schemas.microsoft.com/office/drawing/2014/main" id="{367C0BE9-A93C-4958-A30D-27482C90DA42}"/>
              </a:ext>
            </a:extLst>
          </p:cNvPr>
          <p:cNvSpPr txBox="1">
            <a:spLocks noChangeArrowheads="1"/>
          </p:cNvSpPr>
          <p:nvPr/>
        </p:nvSpPr>
        <p:spPr bwMode="auto">
          <a:xfrm>
            <a:off x="4284663" y="5630863"/>
            <a:ext cx="1762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1000"/>
              <a:t>tertiary structure</a:t>
            </a:r>
          </a:p>
          <a:p>
            <a:pPr algn="ctr"/>
            <a:r>
              <a:rPr lang="en-US" altLang="ko-KR" sz="1000"/>
              <a:t>(folded individual peptide)</a:t>
            </a:r>
          </a:p>
        </p:txBody>
      </p:sp>
      <p:sp>
        <p:nvSpPr>
          <p:cNvPr id="168976" name="Text Box 16">
            <a:extLst>
              <a:ext uri="{FF2B5EF4-FFF2-40B4-BE49-F238E27FC236}">
                <a16:creationId xmlns:a16="http://schemas.microsoft.com/office/drawing/2014/main" id="{48CEF8FA-8338-417E-B16E-7E2D759ADB18}"/>
              </a:ext>
            </a:extLst>
          </p:cNvPr>
          <p:cNvSpPr txBox="1">
            <a:spLocks noChangeArrowheads="1"/>
          </p:cNvSpPr>
          <p:nvPr/>
        </p:nvSpPr>
        <p:spPr bwMode="auto">
          <a:xfrm>
            <a:off x="6172200" y="5613400"/>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1000"/>
              <a:t>quaternary structure</a:t>
            </a:r>
          </a:p>
          <a:p>
            <a:pPr algn="ctr"/>
            <a:r>
              <a:rPr lang="en-US" altLang="ko-KR" sz="1000"/>
              <a:t>(aggregation of two or more peptides)</a:t>
            </a:r>
          </a:p>
        </p:txBody>
      </p:sp>
    </p:spTree>
    <p:extLst>
      <p:ext uri="{BB962C8B-B14F-4D97-AF65-F5344CB8AC3E}">
        <p14:creationId xmlns:p14="http://schemas.microsoft.com/office/powerpoint/2010/main" val="4227845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ext Box 3">
            <a:extLst>
              <a:ext uri="{FF2B5EF4-FFF2-40B4-BE49-F238E27FC236}">
                <a16:creationId xmlns:a16="http://schemas.microsoft.com/office/drawing/2014/main" id="{43A444E8-4E8E-48AF-B658-AEE2A62A04B4}"/>
              </a:ext>
            </a:extLst>
          </p:cNvPr>
          <p:cNvSpPr txBox="1">
            <a:spLocks noChangeArrowheads="1"/>
          </p:cNvSpPr>
          <p:nvPr/>
        </p:nvSpPr>
        <p:spPr bwMode="auto">
          <a:xfrm>
            <a:off x="71500" y="181967"/>
            <a:ext cx="348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Principles of Protein Structure</a:t>
            </a:r>
          </a:p>
        </p:txBody>
      </p:sp>
      <p:sp>
        <p:nvSpPr>
          <p:cNvPr id="128004" name="Text Box 4">
            <a:extLst>
              <a:ext uri="{FF2B5EF4-FFF2-40B4-BE49-F238E27FC236}">
                <a16:creationId xmlns:a16="http://schemas.microsoft.com/office/drawing/2014/main" id="{12126BEF-8B42-4E78-B3A2-1DD1C2BC5AFE}"/>
              </a:ext>
            </a:extLst>
          </p:cNvPr>
          <p:cNvSpPr txBox="1">
            <a:spLocks noChangeArrowheads="1"/>
          </p:cNvSpPr>
          <p:nvPr/>
        </p:nvSpPr>
        <p:spPr bwMode="auto">
          <a:xfrm>
            <a:off x="919163" y="1938338"/>
            <a:ext cx="22415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20000"/>
              </a:lnSpc>
            </a:pPr>
            <a:r>
              <a:rPr lang="en-US" altLang="ko-KR" sz="1400" b="0"/>
              <a:t>level of hierachy</a:t>
            </a:r>
          </a:p>
          <a:p>
            <a:pPr>
              <a:lnSpc>
                <a:spcPct val="220000"/>
              </a:lnSpc>
            </a:pPr>
            <a:r>
              <a:rPr lang="en-US" altLang="ko-KR" sz="1400" b="0"/>
              <a:t>atoms</a:t>
            </a:r>
          </a:p>
          <a:p>
            <a:pPr>
              <a:lnSpc>
                <a:spcPct val="220000"/>
              </a:lnSpc>
            </a:pPr>
            <a:r>
              <a:rPr lang="en-US" altLang="ko-KR" sz="1400" b="0"/>
              <a:t>residues</a:t>
            </a:r>
          </a:p>
          <a:p>
            <a:pPr>
              <a:lnSpc>
                <a:spcPct val="220000"/>
              </a:lnSpc>
            </a:pPr>
            <a:r>
              <a:rPr lang="en-US" altLang="ko-KR" sz="1400" b="0"/>
              <a:t>secondary structure</a:t>
            </a:r>
          </a:p>
          <a:p>
            <a:pPr>
              <a:lnSpc>
                <a:spcPct val="220000"/>
              </a:lnSpc>
            </a:pPr>
            <a:r>
              <a:rPr lang="en-US" altLang="ko-KR" sz="1400" b="0"/>
              <a:t>super-secondary structure</a:t>
            </a:r>
          </a:p>
          <a:p>
            <a:pPr>
              <a:lnSpc>
                <a:spcPct val="220000"/>
              </a:lnSpc>
            </a:pPr>
            <a:r>
              <a:rPr lang="en-US" altLang="ko-KR" sz="1400" b="0"/>
              <a:t>domains</a:t>
            </a:r>
          </a:p>
          <a:p>
            <a:pPr>
              <a:lnSpc>
                <a:spcPct val="220000"/>
              </a:lnSpc>
            </a:pPr>
            <a:r>
              <a:rPr lang="en-US" altLang="ko-KR" sz="1400" b="0"/>
              <a:t>globular proteins</a:t>
            </a:r>
          </a:p>
          <a:p>
            <a:pPr>
              <a:lnSpc>
                <a:spcPct val="220000"/>
              </a:lnSpc>
            </a:pPr>
            <a:r>
              <a:rPr lang="en-US" altLang="ko-KR" sz="1400" b="0"/>
              <a:t>protein aggregates</a:t>
            </a:r>
          </a:p>
        </p:txBody>
      </p:sp>
      <p:sp>
        <p:nvSpPr>
          <p:cNvPr id="128006" name="Text Box 6">
            <a:extLst>
              <a:ext uri="{FF2B5EF4-FFF2-40B4-BE49-F238E27FC236}">
                <a16:creationId xmlns:a16="http://schemas.microsoft.com/office/drawing/2014/main" id="{990AA621-BFA3-4532-A492-E75F32C923B5}"/>
              </a:ext>
            </a:extLst>
          </p:cNvPr>
          <p:cNvSpPr txBox="1">
            <a:spLocks noChangeArrowheads="1"/>
          </p:cNvSpPr>
          <p:nvPr/>
        </p:nvSpPr>
        <p:spPr bwMode="auto">
          <a:xfrm>
            <a:off x="3492500" y="2411413"/>
            <a:ext cx="4806950" cy="337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20000"/>
              </a:lnSpc>
            </a:pPr>
            <a:r>
              <a:rPr lang="en-US" altLang="ko-KR" sz="1400" b="0"/>
              <a:t>H, C, N, O, S (P, Se)</a:t>
            </a:r>
          </a:p>
          <a:p>
            <a:pPr>
              <a:lnSpc>
                <a:spcPct val="220000"/>
              </a:lnSpc>
            </a:pPr>
            <a:r>
              <a:rPr lang="en-US" altLang="ko-KR" sz="1400" b="0"/>
              <a:t>20 natural amino acids(Ala, …,Trp), modified amino acids</a:t>
            </a:r>
          </a:p>
          <a:p>
            <a:pPr>
              <a:lnSpc>
                <a:spcPct val="220000"/>
              </a:lnSpc>
            </a:pPr>
            <a:r>
              <a:rPr lang="en-US" altLang="ko-KR" sz="1400" b="0">
                <a:latin typeface="Symbol" panose="05050102010706020507" pitchFamily="18" charset="2"/>
              </a:rPr>
              <a:t>a</a:t>
            </a:r>
            <a:r>
              <a:rPr lang="en-US" altLang="ko-KR" sz="1400" b="0"/>
              <a:t>-helix, </a:t>
            </a:r>
            <a:r>
              <a:rPr lang="en-US" altLang="ko-KR" sz="1400" b="0">
                <a:latin typeface="Symbol" panose="05050102010706020507" pitchFamily="18" charset="2"/>
              </a:rPr>
              <a:t>b</a:t>
            </a:r>
            <a:r>
              <a:rPr lang="en-US" altLang="ko-KR" sz="1400" b="0"/>
              <a:t>-sheet (parallel/anti-parallel), loops, collagen helix</a:t>
            </a:r>
          </a:p>
          <a:p>
            <a:pPr>
              <a:lnSpc>
                <a:spcPct val="220000"/>
              </a:lnSpc>
            </a:pPr>
            <a:r>
              <a:rPr lang="en-US" altLang="ko-KR" sz="1400" b="0"/>
              <a:t>4-helix bundle fold(a-a-a-a), Rossman fold(a-b-a-b), …</a:t>
            </a:r>
          </a:p>
          <a:p>
            <a:pPr>
              <a:lnSpc>
                <a:spcPct val="220000"/>
              </a:lnSpc>
            </a:pPr>
            <a:r>
              <a:rPr lang="en-US" altLang="ko-KR" sz="1400" b="0"/>
              <a:t>Ig-like domain, NAD-binding domain, …</a:t>
            </a:r>
          </a:p>
          <a:p>
            <a:pPr>
              <a:lnSpc>
                <a:spcPct val="220000"/>
              </a:lnSpc>
            </a:pPr>
            <a:r>
              <a:rPr lang="en-US" altLang="ko-KR" sz="1400" b="0"/>
              <a:t>myoglobin, haemoglobin, actin, …</a:t>
            </a:r>
          </a:p>
          <a:p>
            <a:pPr>
              <a:lnSpc>
                <a:spcPct val="220000"/>
              </a:lnSpc>
            </a:pPr>
            <a:r>
              <a:rPr lang="en-US" altLang="ko-KR" sz="1400" b="0"/>
              <a:t>homo/hetereo dimers, trimers, …, viruses, filaments, </a:t>
            </a:r>
          </a:p>
        </p:txBody>
      </p:sp>
      <p:sp>
        <p:nvSpPr>
          <p:cNvPr id="128008" name="Rectangle 8">
            <a:extLst>
              <a:ext uri="{FF2B5EF4-FFF2-40B4-BE49-F238E27FC236}">
                <a16:creationId xmlns:a16="http://schemas.microsoft.com/office/drawing/2014/main" id="{4B7A407C-BDF1-423C-9B8B-4CE33E3DF930}"/>
              </a:ext>
            </a:extLst>
          </p:cNvPr>
          <p:cNvSpPr>
            <a:spLocks noChangeArrowheads="1"/>
          </p:cNvSpPr>
          <p:nvPr/>
        </p:nvSpPr>
        <p:spPr bwMode="auto">
          <a:xfrm>
            <a:off x="323850" y="1076325"/>
            <a:ext cx="4248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600" b="0"/>
              <a:t>Protein structures are organised hierachically</a:t>
            </a:r>
          </a:p>
        </p:txBody>
      </p:sp>
      <p:sp>
        <p:nvSpPr>
          <p:cNvPr id="128009" name="Line 9">
            <a:extLst>
              <a:ext uri="{FF2B5EF4-FFF2-40B4-BE49-F238E27FC236}">
                <a16:creationId xmlns:a16="http://schemas.microsoft.com/office/drawing/2014/main" id="{5716A4D9-D0D0-4446-B283-AD180275751F}"/>
              </a:ext>
            </a:extLst>
          </p:cNvPr>
          <p:cNvSpPr>
            <a:spLocks noChangeShapeType="1"/>
          </p:cNvSpPr>
          <p:nvPr/>
        </p:nvSpPr>
        <p:spPr bwMode="auto">
          <a:xfrm>
            <a:off x="684213" y="2492375"/>
            <a:ext cx="784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8010" name="Line 10">
            <a:extLst>
              <a:ext uri="{FF2B5EF4-FFF2-40B4-BE49-F238E27FC236}">
                <a16:creationId xmlns:a16="http://schemas.microsoft.com/office/drawing/2014/main" id="{1CBE6E37-272F-4AF7-B516-94066E08EE4E}"/>
              </a:ext>
            </a:extLst>
          </p:cNvPr>
          <p:cNvSpPr>
            <a:spLocks noChangeShapeType="1"/>
          </p:cNvSpPr>
          <p:nvPr/>
        </p:nvSpPr>
        <p:spPr bwMode="auto">
          <a:xfrm>
            <a:off x="3419475" y="2133600"/>
            <a:ext cx="0" cy="3671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Tree>
    <p:extLst>
      <p:ext uri="{BB962C8B-B14F-4D97-AF65-F5344CB8AC3E}">
        <p14:creationId xmlns:p14="http://schemas.microsoft.com/office/powerpoint/2010/main" val="3032735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a:extLst>
              <a:ext uri="{FF2B5EF4-FFF2-40B4-BE49-F238E27FC236}">
                <a16:creationId xmlns:a16="http://schemas.microsoft.com/office/drawing/2014/main" id="{3A28B9B7-6A8F-4F97-BCE9-AFB3EB581BA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05013" y="908050"/>
            <a:ext cx="7138987" cy="50768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Text Box 5">
            <a:extLst>
              <a:ext uri="{FF2B5EF4-FFF2-40B4-BE49-F238E27FC236}">
                <a16:creationId xmlns:a16="http://schemas.microsoft.com/office/drawing/2014/main" id="{8128575B-7620-45B9-98AF-FC7137E1F31F}"/>
              </a:ext>
            </a:extLst>
          </p:cNvPr>
          <p:cNvSpPr txBox="1">
            <a:spLocks noChangeArrowheads="1"/>
          </p:cNvSpPr>
          <p:nvPr/>
        </p:nvSpPr>
        <p:spPr bwMode="auto">
          <a:xfrm>
            <a:off x="71500" y="181968"/>
            <a:ext cx="3092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Amino acids and Residues</a:t>
            </a:r>
          </a:p>
        </p:txBody>
      </p:sp>
    </p:spTree>
    <p:extLst>
      <p:ext uri="{BB962C8B-B14F-4D97-AF65-F5344CB8AC3E}">
        <p14:creationId xmlns:p14="http://schemas.microsoft.com/office/powerpoint/2010/main" val="2402051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4">
            <a:extLst>
              <a:ext uri="{FF2B5EF4-FFF2-40B4-BE49-F238E27FC236}">
                <a16:creationId xmlns:a16="http://schemas.microsoft.com/office/drawing/2014/main" id="{68498C00-0568-4CA7-925F-C4F369B4558A}"/>
              </a:ext>
            </a:extLst>
          </p:cNvPr>
          <p:cNvSpPr>
            <a:spLocks noChangeArrowheads="1"/>
          </p:cNvSpPr>
          <p:nvPr/>
        </p:nvSpPr>
        <p:spPr bwMode="auto">
          <a:xfrm>
            <a:off x="250825" y="1052513"/>
            <a:ext cx="8569325" cy="502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ko-KR" sz="1200">
                <a:solidFill>
                  <a:srgbClr val="0000CC"/>
                </a:solidFill>
              </a:rPr>
              <a:t>Alanine</a:t>
            </a:r>
            <a:r>
              <a:rPr lang="en-US" altLang="ko-KR" sz="1200" b="0"/>
              <a:t> </a:t>
            </a:r>
            <a:r>
              <a:rPr lang="en-US" altLang="ko-KR" sz="1200" b="0">
                <a:hlinkClick r:id="rId2"/>
              </a:rPr>
              <a:t>amino acid Ala, A</a:t>
            </a:r>
            <a:br>
              <a:rPr lang="en-US" altLang="ko-KR" sz="1200" b="0"/>
            </a:br>
            <a:r>
              <a:rPr lang="en-US" altLang="ko-KR" sz="1200" b="0"/>
              <a:t>Small, hydrophobic residue with a strong preference for alpha-helix</a:t>
            </a:r>
          </a:p>
          <a:p>
            <a:endParaRPr lang="en-US" altLang="ko-KR" sz="1200" b="0"/>
          </a:p>
          <a:p>
            <a:r>
              <a:rPr lang="en-US" altLang="ko-KR" sz="1200">
                <a:solidFill>
                  <a:srgbClr val="0000CC"/>
                </a:solidFill>
              </a:rPr>
              <a:t>Arginine</a:t>
            </a:r>
            <a:r>
              <a:rPr lang="en-US" altLang="ko-KR" sz="1200" b="0"/>
              <a:t> </a:t>
            </a:r>
            <a:r>
              <a:rPr lang="en-US" altLang="ko-KR" sz="1200" b="0">
                <a:hlinkClick r:id="rId3"/>
              </a:rPr>
              <a:t>amino acid Arg, R</a:t>
            </a:r>
            <a:br>
              <a:rPr lang="en-US" altLang="ko-KR" sz="1200" b="0"/>
            </a:br>
            <a:r>
              <a:rPr lang="en-US" altLang="ko-KR" sz="1200" b="0"/>
              <a:t>Large, polar residue that is normally positively charged</a:t>
            </a:r>
          </a:p>
          <a:p>
            <a:endParaRPr lang="en-US" altLang="ko-KR" sz="1200" b="0"/>
          </a:p>
          <a:p>
            <a:r>
              <a:rPr lang="en-US" altLang="ko-KR" sz="1200">
                <a:solidFill>
                  <a:srgbClr val="0000CC"/>
                </a:solidFill>
              </a:rPr>
              <a:t>Asparagine</a:t>
            </a:r>
            <a:r>
              <a:rPr lang="en-US" altLang="ko-KR" sz="1200" b="0"/>
              <a:t> </a:t>
            </a:r>
            <a:r>
              <a:rPr lang="en-US" altLang="ko-KR" sz="1200" b="0">
                <a:hlinkClick r:id="rId4"/>
              </a:rPr>
              <a:t>amino acid Asn, N</a:t>
            </a:r>
            <a:br>
              <a:rPr lang="en-US" altLang="ko-KR" sz="1200" b="0"/>
            </a:br>
            <a:r>
              <a:rPr lang="en-US" altLang="ko-KR" sz="1200" b="0"/>
              <a:t>Intermediately sized, polar residue, bad for helix, good for turn formation. Can easily form hydrogen bonds with the own or local backbone</a:t>
            </a:r>
          </a:p>
          <a:p>
            <a:endParaRPr lang="en-US" altLang="ko-KR" sz="1200" b="0"/>
          </a:p>
          <a:p>
            <a:r>
              <a:rPr lang="en-US" altLang="ko-KR" sz="1200">
                <a:solidFill>
                  <a:srgbClr val="0000CC"/>
                </a:solidFill>
              </a:rPr>
              <a:t>Aspartic acid</a:t>
            </a:r>
            <a:r>
              <a:rPr lang="en-US" altLang="ko-KR" sz="1200" b="0"/>
              <a:t> </a:t>
            </a:r>
            <a:r>
              <a:rPr lang="en-US" altLang="ko-KR" sz="1200" b="0">
                <a:hlinkClick r:id="rId5"/>
              </a:rPr>
              <a:t>amino acid Asp, D</a:t>
            </a:r>
            <a:br>
              <a:rPr lang="en-US" altLang="ko-KR" sz="1200" b="0"/>
            </a:br>
            <a:r>
              <a:rPr lang="en-US" altLang="ko-KR" sz="1200" b="0"/>
              <a:t>Intermediately sized, polar residue that normally is negatively charged. Asp is bad for helix, except in the N-teminal turn. It is a good residue for turn formation. Can easily form hydrogen bonds with the own or local backbone. Despite that its side chain is only one carbon shorter than the side chain of </a:t>
            </a:r>
            <a:r>
              <a:rPr lang="en-US" altLang="ko-KR" sz="1200" b="0">
                <a:hlinkClick r:id="rId6"/>
              </a:rPr>
              <a:t>glutamic acid</a:t>
            </a:r>
            <a:r>
              <a:rPr lang="en-US" altLang="ko-KR" sz="1200" b="0"/>
              <a:t>, its characteristics are very different. This difference is mainly caused by the fact that aspartic acid can easily form hydrogen bonds with the own or local backbone, while glutamic acid does cannot do that so easily </a:t>
            </a:r>
          </a:p>
          <a:p>
            <a:endParaRPr lang="en-US" altLang="ko-KR" sz="1200" b="0"/>
          </a:p>
          <a:p>
            <a:r>
              <a:rPr lang="en-US" altLang="ko-KR" sz="1200">
                <a:solidFill>
                  <a:srgbClr val="0000CC"/>
                </a:solidFill>
              </a:rPr>
              <a:t>Cysteine</a:t>
            </a:r>
            <a:r>
              <a:rPr lang="en-US" altLang="ko-KR" sz="1200" b="0"/>
              <a:t> </a:t>
            </a:r>
            <a:r>
              <a:rPr lang="en-US" altLang="ko-KR" sz="1200" b="0">
                <a:hlinkClick r:id="rId7"/>
              </a:rPr>
              <a:t>amino acid, Cys, C</a:t>
            </a:r>
            <a:br>
              <a:rPr lang="en-US" altLang="ko-KR" sz="1200" b="0"/>
            </a:br>
            <a:r>
              <a:rPr lang="en-US" altLang="ko-KR" sz="1200" b="0"/>
              <a:t>Amino acid of small to intermediate size. The S-H group in the side chain is very reactive, can easily get oxydized, or form a so-called cys-cys bridge with the S-H group of another cysteine in the same or in another protein. Cysteines are often involved in binding metal ions such as copper or zinc. Cysteine is hydrophobic. </a:t>
            </a:r>
          </a:p>
          <a:p>
            <a:endParaRPr lang="en-US" altLang="ko-KR" sz="1200" b="0"/>
          </a:p>
          <a:p>
            <a:r>
              <a:rPr lang="en-US" altLang="ko-KR" sz="1200">
                <a:solidFill>
                  <a:srgbClr val="0000CC"/>
                </a:solidFill>
              </a:rPr>
              <a:t>Glutamic acid</a:t>
            </a:r>
            <a:r>
              <a:rPr lang="en-US" altLang="ko-KR" sz="1200" b="0"/>
              <a:t> </a:t>
            </a:r>
            <a:r>
              <a:rPr lang="en-US" altLang="ko-KR" sz="1200" b="0">
                <a:hlinkClick r:id="rId6"/>
              </a:rPr>
              <a:t>amino acid, Glu, E</a:t>
            </a:r>
            <a:br>
              <a:rPr lang="en-US" altLang="ko-KR" sz="1200" b="0"/>
            </a:br>
            <a:r>
              <a:rPr lang="en-US" altLang="ko-KR" sz="1200" b="0"/>
              <a:t>This a large, polar residue that normally is negatively charged. Glutamate is good for helices. Despite that its side chain is only one carbon longer than the side chain of </a:t>
            </a:r>
            <a:r>
              <a:rPr lang="en-US" altLang="ko-KR" sz="1200" b="0">
                <a:hlinkClick r:id="rId5"/>
              </a:rPr>
              <a:t>aspartic acid</a:t>
            </a:r>
            <a:r>
              <a:rPr lang="en-US" altLang="ko-KR" sz="1200" b="0"/>
              <a:t>, its characteristics are very different. This difference is mainly caused by the fact that aspartic acid can easily form hydrogen bonds with the own or local backbone, while glutamic acid does cannot do that as easily.</a:t>
            </a:r>
          </a:p>
        </p:txBody>
      </p:sp>
      <p:sp>
        <p:nvSpPr>
          <p:cNvPr id="182277" name="Rectangle 5">
            <a:extLst>
              <a:ext uri="{FF2B5EF4-FFF2-40B4-BE49-F238E27FC236}">
                <a16:creationId xmlns:a16="http://schemas.microsoft.com/office/drawing/2014/main" id="{F5B83F84-4A43-4C09-9B0D-3D9F015EFDA7}"/>
              </a:ext>
            </a:extLst>
          </p:cNvPr>
          <p:cNvSpPr>
            <a:spLocks noChangeArrowheads="1"/>
          </p:cNvSpPr>
          <p:nvPr/>
        </p:nvSpPr>
        <p:spPr bwMode="auto">
          <a:xfrm>
            <a:off x="0" y="1755775"/>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r>
              <a:rPr lang="en-US" altLang="ko-KR" sz="1000" b="0"/>
              <a:t>. </a:t>
            </a:r>
          </a:p>
        </p:txBody>
      </p:sp>
      <p:sp>
        <p:nvSpPr>
          <p:cNvPr id="182282" name="Text Box 10">
            <a:extLst>
              <a:ext uri="{FF2B5EF4-FFF2-40B4-BE49-F238E27FC236}">
                <a16:creationId xmlns:a16="http://schemas.microsoft.com/office/drawing/2014/main" id="{D415C2C5-3035-4BF6-909F-6558A9DB0BC2}"/>
              </a:ext>
            </a:extLst>
          </p:cNvPr>
          <p:cNvSpPr txBox="1">
            <a:spLocks noChangeArrowheads="1"/>
          </p:cNvSpPr>
          <p:nvPr/>
        </p:nvSpPr>
        <p:spPr bwMode="auto">
          <a:xfrm>
            <a:off x="71500" y="177800"/>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Amino acids description</a:t>
            </a:r>
          </a:p>
        </p:txBody>
      </p:sp>
    </p:spTree>
    <p:extLst>
      <p:ext uri="{BB962C8B-B14F-4D97-AF65-F5344CB8AC3E}">
        <p14:creationId xmlns:p14="http://schemas.microsoft.com/office/powerpoint/2010/main" val="3622525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4">
            <a:extLst>
              <a:ext uri="{FF2B5EF4-FFF2-40B4-BE49-F238E27FC236}">
                <a16:creationId xmlns:a16="http://schemas.microsoft.com/office/drawing/2014/main" id="{2F5622B8-71DF-4756-BB2E-1FD681F85B42}"/>
              </a:ext>
            </a:extLst>
          </p:cNvPr>
          <p:cNvSpPr>
            <a:spLocks noChangeArrowheads="1"/>
          </p:cNvSpPr>
          <p:nvPr/>
        </p:nvSpPr>
        <p:spPr bwMode="auto">
          <a:xfrm>
            <a:off x="250825" y="1196975"/>
            <a:ext cx="856932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ko-KR" sz="1200">
                <a:solidFill>
                  <a:srgbClr val="0000CC"/>
                </a:solidFill>
              </a:rPr>
              <a:t>Glycine</a:t>
            </a:r>
            <a:r>
              <a:rPr lang="en-US" altLang="ko-KR" sz="1200" b="0"/>
              <a:t> </a:t>
            </a:r>
            <a:r>
              <a:rPr lang="en-US" altLang="ko-KR" sz="1200" b="0">
                <a:hlinkClick r:id="rId2"/>
              </a:rPr>
              <a:t>amino acid, Gly, G</a:t>
            </a:r>
            <a:br>
              <a:rPr lang="en-US" altLang="ko-KR" sz="1200" b="0"/>
            </a:br>
            <a:r>
              <a:rPr lang="en-US" altLang="ko-KR" sz="1200" b="0"/>
              <a:t>Very small residue without side chain (instead of a side chain, there is just a proton). Due to the absence of the side chain, glycine does not suffer from all kinds of strain between the side chain and the own or the local backbone. This makes glycine a good candidate for </a:t>
            </a:r>
            <a:r>
              <a:rPr lang="en-US" altLang="ko-KR" sz="1200" b="0">
                <a:hlinkClick r:id="" action="ppaction://noaction"/>
              </a:rPr>
              <a:t>beta turns</a:t>
            </a:r>
            <a:r>
              <a:rPr lang="en-US" altLang="ko-KR" sz="1200" b="0"/>
              <a:t>. In the unfolded form of the protein, glycine has more degrees of backbone freedom than all other residues. Therefore, glycine is not so good for protein folding as the other residues. Consequently, Gly -&gt; Ala mutations are often attempted when a protein needs to be made more thermo stable by means of mutagenesis </a:t>
            </a:r>
          </a:p>
          <a:p>
            <a:endParaRPr lang="en-US" altLang="ko-KR" sz="1200" b="0"/>
          </a:p>
          <a:p>
            <a:r>
              <a:rPr lang="en-US" altLang="ko-KR" sz="1200">
                <a:solidFill>
                  <a:srgbClr val="0000CC"/>
                </a:solidFill>
              </a:rPr>
              <a:t>Histidine</a:t>
            </a:r>
            <a:r>
              <a:rPr lang="en-US" altLang="ko-KR" sz="1200" b="0"/>
              <a:t> </a:t>
            </a:r>
            <a:r>
              <a:rPr lang="en-US" altLang="ko-KR" sz="1200" b="0">
                <a:hlinkClick r:id="rId3"/>
              </a:rPr>
              <a:t>amino acid, His, H</a:t>
            </a:r>
            <a:br>
              <a:rPr lang="en-US" altLang="ko-KR" sz="1200" b="0"/>
            </a:br>
            <a:r>
              <a:rPr lang="en-US" altLang="ko-KR" sz="1200" b="0"/>
              <a:t>A large, polar amino acid with a five membered ring containing two nitrogens in its side chain. These nitrogens can both be protonated or deprotonated around neutral pH values. Therefore histidine can be observed in four states: </a:t>
            </a:r>
          </a:p>
          <a:p>
            <a:r>
              <a:rPr lang="en-US" altLang="ko-KR" sz="1200" b="0"/>
              <a:t>Both nitrogens protonated, positive </a:t>
            </a:r>
          </a:p>
          <a:p>
            <a:r>
              <a:rPr lang="en-US" altLang="ko-KR" sz="1200" b="0"/>
              <a:t>Only the N-delta nitrogen protonated, neutral </a:t>
            </a:r>
          </a:p>
          <a:p>
            <a:r>
              <a:rPr lang="en-US" altLang="ko-KR" sz="1200" b="0"/>
              <a:t>Only the N-epsilon nitrogen protonated, neutral </a:t>
            </a:r>
          </a:p>
          <a:p>
            <a:r>
              <a:rPr lang="en-US" altLang="ko-KR" sz="1200" b="0"/>
              <a:t>None of the nitrogens protonated, negative </a:t>
            </a:r>
          </a:p>
          <a:p>
            <a:r>
              <a:rPr lang="en-US" altLang="ko-KR" sz="1200" b="0"/>
              <a:t>This easy in modifying its protonation state makes histidine a prime candidate for functions in active sites. Histidine is also often involved in binding metal ions such as copper or zinc (often also, zinc binding in the active site). </a:t>
            </a:r>
          </a:p>
          <a:p>
            <a:endParaRPr lang="en-US" altLang="ko-KR" sz="1200" b="0"/>
          </a:p>
          <a:p>
            <a:r>
              <a:rPr lang="en-US" altLang="ko-KR" sz="1200">
                <a:solidFill>
                  <a:srgbClr val="0000CC"/>
                </a:solidFill>
              </a:rPr>
              <a:t>Isoleucine</a:t>
            </a:r>
            <a:r>
              <a:rPr lang="en-US" altLang="ko-KR" sz="1200" b="0"/>
              <a:t> </a:t>
            </a:r>
            <a:r>
              <a:rPr lang="en-US" altLang="ko-KR" sz="1200" b="0">
                <a:hlinkClick r:id="rId4"/>
              </a:rPr>
              <a:t>amino acid, Ile, I</a:t>
            </a:r>
            <a:br>
              <a:rPr lang="en-US" altLang="ko-KR" sz="1200" b="0"/>
            </a:br>
            <a:r>
              <a:rPr lang="en-US" altLang="ko-KR" sz="1200" b="0"/>
              <a:t>Isoleucine is a hydrophobic residue of intermediate size. Its side chain branches at the beta carbon. This beta-branched residue therefore likes to sit in beta strands. Funny anough, it is also not bad for a helix.</a:t>
            </a:r>
          </a:p>
          <a:p>
            <a:endParaRPr lang="en-US" altLang="ko-KR" sz="1200" b="0"/>
          </a:p>
          <a:p>
            <a:r>
              <a:rPr lang="en-US" altLang="ko-KR" sz="1200">
                <a:solidFill>
                  <a:srgbClr val="0000CC"/>
                </a:solidFill>
              </a:rPr>
              <a:t>Leucine</a:t>
            </a:r>
            <a:r>
              <a:rPr lang="en-US" altLang="ko-KR" sz="1200" b="0"/>
              <a:t> </a:t>
            </a:r>
            <a:r>
              <a:rPr lang="en-US" altLang="ko-KR" sz="1200" b="0">
                <a:hlinkClick r:id="rId5"/>
              </a:rPr>
              <a:t>amino acid, Leu, L</a:t>
            </a:r>
            <a:br>
              <a:rPr lang="en-US" altLang="ko-KR" sz="1200" b="0"/>
            </a:br>
            <a:r>
              <a:rPr lang="en-US" altLang="ko-KR" sz="1200" b="0"/>
              <a:t>This is a hydrophobic residue of intermediate size. It very much likes to sit in a helix. </a:t>
            </a:r>
          </a:p>
          <a:p>
            <a:endParaRPr lang="en-US" altLang="ko-KR" sz="1200" b="0"/>
          </a:p>
          <a:p>
            <a:r>
              <a:rPr lang="en-US" altLang="ko-KR" sz="1200">
                <a:solidFill>
                  <a:srgbClr val="0000CC"/>
                </a:solidFill>
              </a:rPr>
              <a:t>Lysine</a:t>
            </a:r>
            <a:r>
              <a:rPr lang="en-US" altLang="ko-KR" sz="1200" b="0"/>
              <a:t> </a:t>
            </a:r>
            <a:r>
              <a:rPr lang="en-US" altLang="ko-KR" sz="1200" b="0">
                <a:hlinkClick r:id="rId6"/>
              </a:rPr>
              <a:t>amino acid, Lys, K</a:t>
            </a:r>
            <a:br>
              <a:rPr lang="en-US" altLang="ko-KR" sz="1200" b="0"/>
            </a:br>
            <a:r>
              <a:rPr lang="en-US" altLang="ko-KR" sz="1200" b="0"/>
              <a:t>This is a large, polar residue that normally is positively charged. </a:t>
            </a:r>
          </a:p>
          <a:p>
            <a:endParaRPr lang="en-US" altLang="ko-KR" sz="1200" b="0"/>
          </a:p>
        </p:txBody>
      </p:sp>
      <p:sp>
        <p:nvSpPr>
          <p:cNvPr id="183307" name="Text Box 11">
            <a:extLst>
              <a:ext uri="{FF2B5EF4-FFF2-40B4-BE49-F238E27FC236}">
                <a16:creationId xmlns:a16="http://schemas.microsoft.com/office/drawing/2014/main" id="{A35DA400-AA47-4EC0-A864-8BD6ADE318DA}"/>
              </a:ext>
            </a:extLst>
          </p:cNvPr>
          <p:cNvSpPr txBox="1">
            <a:spLocks noChangeArrowheads="1"/>
          </p:cNvSpPr>
          <p:nvPr/>
        </p:nvSpPr>
        <p:spPr bwMode="auto">
          <a:xfrm>
            <a:off x="71500" y="181967"/>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Amino acids description</a:t>
            </a:r>
          </a:p>
        </p:txBody>
      </p:sp>
    </p:spTree>
    <p:extLst>
      <p:ext uri="{BB962C8B-B14F-4D97-AF65-F5344CB8AC3E}">
        <p14:creationId xmlns:p14="http://schemas.microsoft.com/office/powerpoint/2010/main" val="24759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a:extLst>
              <a:ext uri="{FF2B5EF4-FFF2-40B4-BE49-F238E27FC236}">
                <a16:creationId xmlns:a16="http://schemas.microsoft.com/office/drawing/2014/main" id="{EE437161-FB27-4E3A-A925-1C39AC6CAE7A}"/>
              </a:ext>
            </a:extLst>
          </p:cNvPr>
          <p:cNvSpPr>
            <a:spLocks noChangeArrowheads="1"/>
          </p:cNvSpPr>
          <p:nvPr/>
        </p:nvSpPr>
        <p:spPr bwMode="auto">
          <a:xfrm>
            <a:off x="250825" y="1066800"/>
            <a:ext cx="84963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ko-KR" sz="1200">
                <a:solidFill>
                  <a:srgbClr val="0000CC"/>
                </a:solidFill>
              </a:rPr>
              <a:t>Methionine</a:t>
            </a:r>
            <a:r>
              <a:rPr lang="en-US" altLang="ko-KR" sz="1200" b="0"/>
              <a:t> </a:t>
            </a:r>
            <a:r>
              <a:rPr lang="en-US" altLang="ko-KR" sz="1200" b="0">
                <a:hlinkClick r:id="rId2"/>
              </a:rPr>
              <a:t>amino acid, Met, M</a:t>
            </a:r>
            <a:br>
              <a:rPr lang="en-US" altLang="ko-KR" sz="1200" b="0"/>
            </a:br>
            <a:r>
              <a:rPr lang="en-US" altLang="ko-KR" sz="1200" b="0"/>
              <a:t>Methionine is a large, hydrophobic residue. Its sulphur is sometimes involved in metal binding, and is a bit reactive (can be oxidized), but clearly less reactive than the S-H group in </a:t>
            </a:r>
            <a:r>
              <a:rPr lang="en-US" altLang="ko-KR" sz="1200" b="0">
                <a:hlinkClick r:id="rId3"/>
              </a:rPr>
              <a:t>cysteine</a:t>
            </a:r>
            <a:r>
              <a:rPr lang="en-US" altLang="ko-KR" sz="1200" b="0"/>
              <a:t>. </a:t>
            </a:r>
          </a:p>
          <a:p>
            <a:endParaRPr lang="en-US" altLang="ko-KR" sz="1200" b="0"/>
          </a:p>
          <a:p>
            <a:r>
              <a:rPr lang="en-US" altLang="ko-KR" sz="1200">
                <a:solidFill>
                  <a:srgbClr val="0000CC"/>
                </a:solidFill>
              </a:rPr>
              <a:t>Phenylalanine</a:t>
            </a:r>
            <a:r>
              <a:rPr lang="en-US" altLang="ko-KR" sz="1200" b="0"/>
              <a:t> </a:t>
            </a:r>
            <a:r>
              <a:rPr lang="en-US" altLang="ko-KR" sz="1200" b="0">
                <a:hlinkClick r:id="rId4"/>
              </a:rPr>
              <a:t>amino acid, Phe, F</a:t>
            </a:r>
            <a:br>
              <a:rPr lang="en-US" altLang="ko-KR" sz="1200" b="0"/>
            </a:br>
            <a:r>
              <a:rPr lang="en-US" altLang="ko-KR" sz="1200" b="0"/>
              <a:t>This is a big, hydrophobic, aromatic residue.</a:t>
            </a:r>
          </a:p>
          <a:p>
            <a:endParaRPr lang="en-US" altLang="ko-KR" sz="1200" b="0"/>
          </a:p>
          <a:p>
            <a:r>
              <a:rPr lang="en-US" altLang="ko-KR" sz="1200">
                <a:solidFill>
                  <a:srgbClr val="0000CC"/>
                </a:solidFill>
              </a:rPr>
              <a:t>Proline</a:t>
            </a:r>
            <a:r>
              <a:rPr lang="en-US" altLang="ko-KR" sz="1200" b="0"/>
              <a:t> </a:t>
            </a:r>
            <a:r>
              <a:rPr lang="en-US" altLang="ko-KR" sz="1200" b="0">
                <a:hlinkClick r:id="rId5"/>
              </a:rPr>
              <a:t>amino acid, Pro, P</a:t>
            </a:r>
            <a:br>
              <a:rPr lang="en-US" altLang="ko-KR" sz="1200" b="0"/>
            </a:br>
            <a:r>
              <a:rPr lang="en-US" altLang="ko-KR" sz="1200" b="0"/>
              <a:t>This is an intermediately large hydrophobic residue. Proline is actually not an amino acid, but an imino acid (because the delta-carbon in the side chain is bound to the backbone nitrogen; this nitrogen therefore lacks one proton because of which we call it imino instead of amino), but that is only a matter of semantics. Due to the bond between the delta carbon in the side chain and the backbone nitrogen, proline is very rigid. This rigidity makes it a good candidate for </a:t>
            </a:r>
            <a:r>
              <a:rPr lang="en-US" altLang="ko-KR" sz="1200" b="0">
                <a:hlinkClick r:id="" action="ppaction://noaction"/>
              </a:rPr>
              <a:t>beta-turns</a:t>
            </a:r>
            <a:r>
              <a:rPr lang="en-US" altLang="ko-KR" sz="1200" b="0"/>
              <a:t>.</a:t>
            </a:r>
          </a:p>
          <a:p>
            <a:endParaRPr lang="en-US" altLang="ko-KR" sz="1200" b="0"/>
          </a:p>
          <a:p>
            <a:r>
              <a:rPr lang="en-US" altLang="ko-KR" sz="1200">
                <a:solidFill>
                  <a:srgbClr val="0000CC"/>
                </a:solidFill>
              </a:rPr>
              <a:t>Serine</a:t>
            </a:r>
            <a:r>
              <a:rPr lang="en-US" altLang="ko-KR" sz="1200" b="0"/>
              <a:t> </a:t>
            </a:r>
            <a:r>
              <a:rPr lang="en-US" altLang="ko-KR" sz="1200" b="0">
                <a:hlinkClick r:id="rId6"/>
              </a:rPr>
              <a:t>amino acid, Ser, S</a:t>
            </a:r>
            <a:br>
              <a:rPr lang="en-US" altLang="ko-KR" sz="1200" b="0"/>
            </a:br>
            <a:r>
              <a:rPr lang="en-US" altLang="ko-KR" sz="1200" b="0"/>
              <a:t>This is a small, alcoholic, hydrophylic residue. It likes </a:t>
            </a:r>
            <a:r>
              <a:rPr lang="en-US" altLang="ko-KR" sz="1200" b="0">
                <a:hlinkClick r:id="rId7"/>
              </a:rPr>
              <a:t>beta turns</a:t>
            </a:r>
            <a:r>
              <a:rPr lang="en-US" altLang="ko-KR" sz="1200" b="0"/>
              <a:t>. </a:t>
            </a:r>
          </a:p>
          <a:p>
            <a:endParaRPr lang="en-US" altLang="ko-KR" sz="1200" b="0"/>
          </a:p>
          <a:p>
            <a:r>
              <a:rPr lang="en-US" altLang="ko-KR" sz="1200">
                <a:solidFill>
                  <a:srgbClr val="0000CC"/>
                </a:solidFill>
              </a:rPr>
              <a:t>Threonine</a:t>
            </a:r>
            <a:r>
              <a:rPr lang="en-US" altLang="ko-KR" sz="1200" b="0"/>
              <a:t> </a:t>
            </a:r>
            <a:r>
              <a:rPr lang="en-US" altLang="ko-KR" sz="1200" b="0">
                <a:hlinkClick r:id="rId8"/>
              </a:rPr>
              <a:t>amino acid, Thr, T</a:t>
            </a:r>
            <a:br>
              <a:rPr lang="en-US" altLang="ko-KR" sz="1200" b="0"/>
            </a:br>
            <a:r>
              <a:rPr lang="en-US" altLang="ko-KR" sz="1200" b="0"/>
              <a:t>This is a small, alcoholic residue, that is somewhat hydrophylic. Due to the branched nature of the beta carbon in its side chain, it likes </a:t>
            </a:r>
            <a:r>
              <a:rPr lang="en-US" altLang="ko-KR" sz="1200" b="0">
                <a:hlinkClick r:id="rId7"/>
              </a:rPr>
              <a:t>beta strands</a:t>
            </a:r>
            <a:r>
              <a:rPr lang="en-US" altLang="ko-KR" sz="1200" b="0"/>
              <a:t>.</a:t>
            </a:r>
          </a:p>
          <a:p>
            <a:endParaRPr lang="en-US" altLang="ko-KR" sz="1200" b="0"/>
          </a:p>
          <a:p>
            <a:r>
              <a:rPr lang="en-US" altLang="ko-KR" sz="1200">
                <a:solidFill>
                  <a:srgbClr val="0000CC"/>
                </a:solidFill>
              </a:rPr>
              <a:t>Tryptophan</a:t>
            </a:r>
            <a:r>
              <a:rPr lang="en-US" altLang="ko-KR" sz="1200" b="0"/>
              <a:t> </a:t>
            </a:r>
            <a:r>
              <a:rPr lang="en-US" altLang="ko-KR" sz="1200" b="0">
                <a:hlinkClick r:id="rId9"/>
              </a:rPr>
              <a:t>amino acid, Trp, W</a:t>
            </a:r>
            <a:br>
              <a:rPr lang="en-US" altLang="ko-KR" sz="1200" b="0"/>
            </a:br>
            <a:r>
              <a:rPr lang="en-US" altLang="ko-KR" sz="1200" b="0"/>
              <a:t>This is the biggest amino acid. It is hydrophobic, despite the hydrogen bond donor in the side chain. It is aromatic.</a:t>
            </a:r>
          </a:p>
          <a:p>
            <a:endParaRPr lang="en-US" altLang="ko-KR" sz="1200" b="0"/>
          </a:p>
          <a:p>
            <a:r>
              <a:rPr lang="en-US" altLang="ko-KR" sz="1200">
                <a:solidFill>
                  <a:srgbClr val="0000CC"/>
                </a:solidFill>
              </a:rPr>
              <a:t>Tyrosine </a:t>
            </a:r>
            <a:r>
              <a:rPr lang="en-US" altLang="ko-KR" sz="1200" b="0">
                <a:hlinkClick r:id="rId10"/>
              </a:rPr>
              <a:t>amino acid, Tyr, Y</a:t>
            </a:r>
            <a:br>
              <a:rPr lang="en-US" altLang="ko-KR" sz="1200" b="0"/>
            </a:br>
            <a:r>
              <a:rPr lang="en-US" altLang="ko-KR" sz="1200" b="0"/>
              <a:t>This is a large, aromatic, alcoholic amino acid.</a:t>
            </a:r>
          </a:p>
          <a:p>
            <a:endParaRPr lang="en-US" altLang="ko-KR" sz="1200" b="0"/>
          </a:p>
          <a:p>
            <a:r>
              <a:rPr lang="en-US" altLang="ko-KR" sz="1200">
                <a:solidFill>
                  <a:srgbClr val="0000CC"/>
                </a:solidFill>
              </a:rPr>
              <a:t>Valine</a:t>
            </a:r>
            <a:r>
              <a:rPr lang="en-US" altLang="ko-KR" sz="1200" b="0"/>
              <a:t> </a:t>
            </a:r>
            <a:r>
              <a:rPr lang="en-US" altLang="ko-KR" sz="1200" b="0">
                <a:hlinkClick r:id="rId11"/>
              </a:rPr>
              <a:t>amino acid, Val, V</a:t>
            </a:r>
            <a:br>
              <a:rPr lang="en-US" altLang="ko-KR" sz="1200" b="0"/>
            </a:br>
            <a:r>
              <a:rPr lang="en-US" altLang="ko-KR" sz="1200" b="0"/>
              <a:t>This is a small, hydrophobic residue. Due to the branched nature of the beta carbon in its side chain, it likes </a:t>
            </a:r>
            <a:r>
              <a:rPr lang="en-US" altLang="ko-KR" sz="1200" b="0">
                <a:hlinkClick r:id="rId7"/>
              </a:rPr>
              <a:t>beta strands</a:t>
            </a:r>
            <a:r>
              <a:rPr lang="en-US" altLang="ko-KR" sz="1200" b="0"/>
              <a:t>. </a:t>
            </a:r>
          </a:p>
          <a:p>
            <a:endParaRPr lang="en-US" altLang="ko-KR" sz="1200" b="0"/>
          </a:p>
        </p:txBody>
      </p:sp>
      <p:sp>
        <p:nvSpPr>
          <p:cNvPr id="184326" name="Rectangle 6">
            <a:extLst>
              <a:ext uri="{FF2B5EF4-FFF2-40B4-BE49-F238E27FC236}">
                <a16:creationId xmlns:a16="http://schemas.microsoft.com/office/drawing/2014/main" id="{E06DA291-7E47-4C69-AF7F-F735040C53D3}"/>
              </a:ext>
            </a:extLst>
          </p:cNvPr>
          <p:cNvSpPr>
            <a:spLocks noChangeArrowheads="1"/>
          </p:cNvSpPr>
          <p:nvPr/>
        </p:nvSpPr>
        <p:spPr bwMode="auto">
          <a:xfrm>
            <a:off x="179388" y="22669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endParaRPr lang="ko-KR" altLang="ko-KR" sz="900" b="0"/>
          </a:p>
        </p:txBody>
      </p:sp>
      <p:sp>
        <p:nvSpPr>
          <p:cNvPr id="184327" name="Text Box 7">
            <a:extLst>
              <a:ext uri="{FF2B5EF4-FFF2-40B4-BE49-F238E27FC236}">
                <a16:creationId xmlns:a16="http://schemas.microsoft.com/office/drawing/2014/main" id="{2F4ABFF4-EB40-40A6-80BF-C0224B58EEE8}"/>
              </a:ext>
            </a:extLst>
          </p:cNvPr>
          <p:cNvSpPr txBox="1">
            <a:spLocks noChangeArrowheads="1"/>
          </p:cNvSpPr>
          <p:nvPr/>
        </p:nvSpPr>
        <p:spPr bwMode="auto">
          <a:xfrm>
            <a:off x="71500" y="181967"/>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Amino acids description</a:t>
            </a:r>
          </a:p>
        </p:txBody>
      </p:sp>
    </p:spTree>
    <p:extLst>
      <p:ext uri="{BB962C8B-B14F-4D97-AF65-F5344CB8AC3E}">
        <p14:creationId xmlns:p14="http://schemas.microsoft.com/office/powerpoint/2010/main" val="1469677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Text Box 3">
            <a:extLst>
              <a:ext uri="{FF2B5EF4-FFF2-40B4-BE49-F238E27FC236}">
                <a16:creationId xmlns:a16="http://schemas.microsoft.com/office/drawing/2014/main" id="{3B0368D7-9298-4444-8457-726148744356}"/>
              </a:ext>
            </a:extLst>
          </p:cNvPr>
          <p:cNvSpPr txBox="1">
            <a:spLocks noChangeArrowheads="1"/>
          </p:cNvSpPr>
          <p:nvPr/>
        </p:nvSpPr>
        <p:spPr bwMode="auto">
          <a:xfrm>
            <a:off x="71500" y="179348"/>
            <a:ext cx="27211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Protein hydrophobicity</a:t>
            </a:r>
          </a:p>
        </p:txBody>
      </p:sp>
      <p:sp>
        <p:nvSpPr>
          <p:cNvPr id="164868" name="Text Box 4">
            <a:extLst>
              <a:ext uri="{FF2B5EF4-FFF2-40B4-BE49-F238E27FC236}">
                <a16:creationId xmlns:a16="http://schemas.microsoft.com/office/drawing/2014/main" id="{8D123198-1422-4B7E-BE09-0EE6CFEDAA64}"/>
              </a:ext>
            </a:extLst>
          </p:cNvPr>
          <p:cNvSpPr txBox="1">
            <a:spLocks noChangeArrowheads="1"/>
          </p:cNvSpPr>
          <p:nvPr/>
        </p:nvSpPr>
        <p:spPr bwMode="auto">
          <a:xfrm>
            <a:off x="323850" y="1004888"/>
            <a:ext cx="78994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sz="1600" b="0"/>
              <a:t>  Calculating hydrophilicity / hydrophobicity</a:t>
            </a:r>
          </a:p>
          <a:p>
            <a:endParaRPr lang="en-US" altLang="ko-KR" sz="1600" b="0"/>
          </a:p>
          <a:p>
            <a:r>
              <a:rPr lang="en-US" altLang="ko-KR" sz="1600" b="0"/>
              <a:t>    The hydropathic profile of a protein is calculated by assigning each amino acid </a:t>
            </a:r>
          </a:p>
          <a:p>
            <a:r>
              <a:rPr lang="en-US" altLang="ko-KR" sz="1600" b="0"/>
              <a:t>    a numerical value(“hydropathy index”) and then repetitively averaging these values </a:t>
            </a:r>
          </a:p>
          <a:p>
            <a:r>
              <a:rPr lang="en-US" altLang="ko-KR" sz="1600" b="0"/>
              <a:t>    along the peptide chain.</a:t>
            </a:r>
          </a:p>
          <a:p>
            <a:endParaRPr lang="en-US" altLang="ko-KR" sz="1600" b="0"/>
          </a:p>
          <a:p>
            <a:pPr>
              <a:buFontTx/>
              <a:buChar char="•"/>
            </a:pPr>
            <a:r>
              <a:rPr lang="en-US" altLang="ko-KR" sz="1600" b="0"/>
              <a:t>   The values assigned to each amino acid can either be the </a:t>
            </a:r>
          </a:p>
          <a:p>
            <a:r>
              <a:rPr lang="en-US" altLang="ko-KR" sz="1600" b="0"/>
              <a:t>    Hopp-woods values or Kyte-Doolittle values. The window length over </a:t>
            </a:r>
          </a:p>
          <a:p>
            <a:r>
              <a:rPr lang="en-US" altLang="ko-KR" sz="1600" b="0"/>
              <a:t>    which the hydropathy indicies are averaged must also be set.</a:t>
            </a:r>
          </a:p>
          <a:p>
            <a:endParaRPr lang="en-US" altLang="ko-KR" sz="1600" b="0"/>
          </a:p>
          <a:p>
            <a:pPr>
              <a:buFontTx/>
              <a:buChar char="•"/>
            </a:pPr>
            <a:r>
              <a:rPr lang="en-US" altLang="ko-KR" sz="1600" b="0"/>
              <a:t>  Example of hydropathy index values</a:t>
            </a:r>
          </a:p>
        </p:txBody>
      </p:sp>
      <p:graphicFrame>
        <p:nvGraphicFramePr>
          <p:cNvPr id="164960" name="Group 96">
            <a:extLst>
              <a:ext uri="{FF2B5EF4-FFF2-40B4-BE49-F238E27FC236}">
                <a16:creationId xmlns:a16="http://schemas.microsoft.com/office/drawing/2014/main" id="{C8623C3F-8DF0-45D2-B1E3-F0F0EB079845}"/>
              </a:ext>
            </a:extLst>
          </p:cNvPr>
          <p:cNvGraphicFramePr>
            <a:graphicFrameLocks noGrp="1"/>
          </p:cNvGraphicFramePr>
          <p:nvPr/>
        </p:nvGraphicFramePr>
        <p:xfrm>
          <a:off x="611188" y="4221163"/>
          <a:ext cx="7775575" cy="1509713"/>
        </p:xfrm>
        <a:graphic>
          <a:graphicData uri="http://schemas.openxmlformats.org/drawingml/2006/table">
            <a:tbl>
              <a:tblPr/>
              <a:tblGrid>
                <a:gridCol w="649287">
                  <a:extLst>
                    <a:ext uri="{9D8B030D-6E8A-4147-A177-3AD203B41FA5}">
                      <a16:colId xmlns:a16="http://schemas.microsoft.com/office/drawing/2014/main" val="1848176841"/>
                    </a:ext>
                  </a:extLst>
                </a:gridCol>
                <a:gridCol w="647700">
                  <a:extLst>
                    <a:ext uri="{9D8B030D-6E8A-4147-A177-3AD203B41FA5}">
                      <a16:colId xmlns:a16="http://schemas.microsoft.com/office/drawing/2014/main" val="3216109698"/>
                    </a:ext>
                  </a:extLst>
                </a:gridCol>
                <a:gridCol w="646113">
                  <a:extLst>
                    <a:ext uri="{9D8B030D-6E8A-4147-A177-3AD203B41FA5}">
                      <a16:colId xmlns:a16="http://schemas.microsoft.com/office/drawing/2014/main" val="2019600295"/>
                    </a:ext>
                  </a:extLst>
                </a:gridCol>
                <a:gridCol w="647700">
                  <a:extLst>
                    <a:ext uri="{9D8B030D-6E8A-4147-A177-3AD203B41FA5}">
                      <a16:colId xmlns:a16="http://schemas.microsoft.com/office/drawing/2014/main" val="3207603963"/>
                    </a:ext>
                  </a:extLst>
                </a:gridCol>
                <a:gridCol w="649287">
                  <a:extLst>
                    <a:ext uri="{9D8B030D-6E8A-4147-A177-3AD203B41FA5}">
                      <a16:colId xmlns:a16="http://schemas.microsoft.com/office/drawing/2014/main" val="1733003337"/>
                    </a:ext>
                  </a:extLst>
                </a:gridCol>
                <a:gridCol w="649288">
                  <a:extLst>
                    <a:ext uri="{9D8B030D-6E8A-4147-A177-3AD203B41FA5}">
                      <a16:colId xmlns:a16="http://schemas.microsoft.com/office/drawing/2014/main" val="1875319194"/>
                    </a:ext>
                  </a:extLst>
                </a:gridCol>
                <a:gridCol w="646112">
                  <a:extLst>
                    <a:ext uri="{9D8B030D-6E8A-4147-A177-3AD203B41FA5}">
                      <a16:colId xmlns:a16="http://schemas.microsoft.com/office/drawing/2014/main" val="4234650066"/>
                    </a:ext>
                  </a:extLst>
                </a:gridCol>
                <a:gridCol w="649288">
                  <a:extLst>
                    <a:ext uri="{9D8B030D-6E8A-4147-A177-3AD203B41FA5}">
                      <a16:colId xmlns:a16="http://schemas.microsoft.com/office/drawing/2014/main" val="357834678"/>
                    </a:ext>
                  </a:extLst>
                </a:gridCol>
                <a:gridCol w="647700">
                  <a:extLst>
                    <a:ext uri="{9D8B030D-6E8A-4147-A177-3AD203B41FA5}">
                      <a16:colId xmlns:a16="http://schemas.microsoft.com/office/drawing/2014/main" val="1597817712"/>
                    </a:ext>
                  </a:extLst>
                </a:gridCol>
                <a:gridCol w="647700">
                  <a:extLst>
                    <a:ext uri="{9D8B030D-6E8A-4147-A177-3AD203B41FA5}">
                      <a16:colId xmlns:a16="http://schemas.microsoft.com/office/drawing/2014/main" val="3082283104"/>
                    </a:ext>
                  </a:extLst>
                </a:gridCol>
                <a:gridCol w="646112">
                  <a:extLst>
                    <a:ext uri="{9D8B030D-6E8A-4147-A177-3AD203B41FA5}">
                      <a16:colId xmlns:a16="http://schemas.microsoft.com/office/drawing/2014/main" val="1379221534"/>
                    </a:ext>
                  </a:extLst>
                </a:gridCol>
                <a:gridCol w="649288">
                  <a:extLst>
                    <a:ext uri="{9D8B030D-6E8A-4147-A177-3AD203B41FA5}">
                      <a16:colId xmlns:a16="http://schemas.microsoft.com/office/drawing/2014/main" val="4150120486"/>
                    </a:ext>
                  </a:extLst>
                </a:gridCol>
              </a:tblGrid>
              <a:tr h="301625">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9420940"/>
                  </a:ext>
                </a:extLst>
              </a:tr>
              <a:tr h="301625">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7334965"/>
                  </a:ext>
                </a:extLst>
              </a:tr>
              <a:tr h="303213">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-4.2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011905"/>
                  </a:ext>
                </a:extLst>
              </a:tr>
              <a:tr h="301625">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1672193"/>
                  </a:ext>
                </a:extLst>
              </a:tr>
              <a:tr h="301625">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굴림" panose="020B0600000101010101" pitchFamily="50" charset="-127"/>
                          <a:ea typeface="굴림" panose="020B0600000101010101" pitchFamily="50" charset="-127"/>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a:ln>
                            <a:noFill/>
                          </a:ln>
                          <a:solidFill>
                            <a:srgbClr val="0000FF"/>
                          </a:solidFill>
                          <a:effectLst/>
                          <a:latin typeface="굴림" panose="020B0600000101010101" pitchFamily="50" charset="-127"/>
                          <a:ea typeface="굴림" panose="020B0600000101010101" pitchFamily="50" charset="-127"/>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굴림" panose="020B0600000101010101" pitchFamily="50" charset="-127"/>
                          <a:ea typeface="굴림" panose="020B0600000101010101" pitchFamily="50" charset="-127"/>
                        </a:defRPr>
                      </a:lvl1pPr>
                      <a:lvl2pPr>
                        <a:spcBef>
                          <a:spcPct val="20000"/>
                        </a:spcBef>
                        <a:defRPr kumimoji="1" sz="2400">
                          <a:solidFill>
                            <a:schemeClr val="tx1"/>
                          </a:solidFill>
                          <a:latin typeface="굴림" panose="020B0600000101010101" pitchFamily="50" charset="-127"/>
                          <a:ea typeface="굴림" panose="020B0600000101010101" pitchFamily="50" charset="-127"/>
                        </a:defRPr>
                      </a:lvl2pPr>
                      <a:lvl3pPr>
                        <a:spcBef>
                          <a:spcPct val="20000"/>
                        </a:spcBef>
                        <a:defRPr kumimoji="1" sz="2000">
                          <a:solidFill>
                            <a:schemeClr val="tx1"/>
                          </a:solidFill>
                          <a:latin typeface="굴림" panose="020B0600000101010101" pitchFamily="50" charset="-127"/>
                          <a:ea typeface="굴림" panose="020B0600000101010101" pitchFamily="50" charset="-127"/>
                        </a:defRPr>
                      </a:lvl3pPr>
                      <a:lvl4pPr>
                        <a:spcBef>
                          <a:spcPct val="20000"/>
                        </a:spcBef>
                        <a:defRPr kumimoji="1">
                          <a:solidFill>
                            <a:schemeClr val="tx1"/>
                          </a:solidFill>
                          <a:latin typeface="굴림" panose="020B0600000101010101" pitchFamily="50" charset="-127"/>
                          <a:ea typeface="굴림" panose="020B0600000101010101" pitchFamily="50" charset="-127"/>
                        </a:defRPr>
                      </a:lvl4pPr>
                      <a:lvl5pPr>
                        <a:spcBef>
                          <a:spcPct val="20000"/>
                        </a:spcBef>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ko-KR" sz="1200" b="1" i="0" u="sng" strike="noStrike" cap="none" normalizeH="0" baseline="0">
                          <a:ln>
                            <a:noFill/>
                          </a:ln>
                          <a:solidFill>
                            <a:srgbClr val="FF3399"/>
                          </a:solidFill>
                          <a:effectLst/>
                          <a:latin typeface="굴림" panose="020B0600000101010101" pitchFamily="50" charset="-127"/>
                          <a:ea typeface="굴림" panose="020B0600000101010101" pitchFamily="50" charset="-127"/>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5167244"/>
                  </a:ext>
                </a:extLst>
              </a:tr>
            </a:tbl>
          </a:graphicData>
        </a:graphic>
      </p:graphicFrame>
      <p:sp>
        <p:nvSpPr>
          <p:cNvPr id="164962" name="Text Box 98">
            <a:extLst>
              <a:ext uri="{FF2B5EF4-FFF2-40B4-BE49-F238E27FC236}">
                <a16:creationId xmlns:a16="http://schemas.microsoft.com/office/drawing/2014/main" id="{F65BB425-C50B-4422-B221-F4CF50F2A908}"/>
              </a:ext>
            </a:extLst>
          </p:cNvPr>
          <p:cNvSpPr txBox="1">
            <a:spLocks noChangeArrowheads="1"/>
          </p:cNvSpPr>
          <p:nvPr/>
        </p:nvSpPr>
        <p:spPr bwMode="auto">
          <a:xfrm>
            <a:off x="652463" y="5942013"/>
            <a:ext cx="7664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a:solidFill>
                  <a:srgbClr val="3333FF"/>
                </a:solidFill>
              </a:rPr>
              <a:t>Hopp woods Hydrophilicities</a:t>
            </a:r>
            <a:r>
              <a:rPr lang="en-US" altLang="ko-KR"/>
              <a:t>                 </a:t>
            </a:r>
            <a:r>
              <a:rPr lang="en-US" altLang="ko-KR" u="sng">
                <a:solidFill>
                  <a:srgbClr val="FF3399"/>
                </a:solidFill>
              </a:rPr>
              <a:t>Kyte Doolittle Hydrophilicities</a:t>
            </a:r>
          </a:p>
        </p:txBody>
      </p:sp>
    </p:spTree>
    <p:extLst>
      <p:ext uri="{BB962C8B-B14F-4D97-AF65-F5344CB8AC3E}">
        <p14:creationId xmlns:p14="http://schemas.microsoft.com/office/powerpoint/2010/main" val="397067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6" name="Oval 12">
            <a:extLst>
              <a:ext uri="{FF2B5EF4-FFF2-40B4-BE49-F238E27FC236}">
                <a16:creationId xmlns:a16="http://schemas.microsoft.com/office/drawing/2014/main" id="{1D3A3762-1522-430D-816E-51C32EBDAF81}"/>
              </a:ext>
            </a:extLst>
          </p:cNvPr>
          <p:cNvSpPr>
            <a:spLocks noChangeArrowheads="1"/>
          </p:cNvSpPr>
          <p:nvPr/>
        </p:nvSpPr>
        <p:spPr bwMode="auto">
          <a:xfrm>
            <a:off x="2771775" y="943583"/>
            <a:ext cx="5327650" cy="2808287"/>
          </a:xfrm>
          <a:prstGeom prst="ellipse">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77" name="Oval 13">
            <a:extLst>
              <a:ext uri="{FF2B5EF4-FFF2-40B4-BE49-F238E27FC236}">
                <a16:creationId xmlns:a16="http://schemas.microsoft.com/office/drawing/2014/main" id="{DCFAE4E3-77E9-43FE-843B-39D87D1CF379}"/>
              </a:ext>
            </a:extLst>
          </p:cNvPr>
          <p:cNvSpPr>
            <a:spLocks noChangeArrowheads="1"/>
          </p:cNvSpPr>
          <p:nvPr/>
        </p:nvSpPr>
        <p:spPr bwMode="auto">
          <a:xfrm>
            <a:off x="827088" y="1519845"/>
            <a:ext cx="5175250" cy="39608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78" name="Oval 14">
            <a:extLst>
              <a:ext uri="{FF2B5EF4-FFF2-40B4-BE49-F238E27FC236}">
                <a16:creationId xmlns:a16="http://schemas.microsoft.com/office/drawing/2014/main" id="{13B6CAC2-7502-4B64-AC29-30957DABE86B}"/>
              </a:ext>
            </a:extLst>
          </p:cNvPr>
          <p:cNvSpPr>
            <a:spLocks noChangeArrowheads="1"/>
          </p:cNvSpPr>
          <p:nvPr/>
        </p:nvSpPr>
        <p:spPr bwMode="auto">
          <a:xfrm>
            <a:off x="3276600" y="2167545"/>
            <a:ext cx="5111750" cy="4041775"/>
          </a:xfrm>
          <a:prstGeom prst="ellipse">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79" name="Oval 15">
            <a:extLst>
              <a:ext uri="{FF2B5EF4-FFF2-40B4-BE49-F238E27FC236}">
                <a16:creationId xmlns:a16="http://schemas.microsoft.com/office/drawing/2014/main" id="{6CE5BDF2-06D7-4F81-BAFF-C6940F9918B6}"/>
              </a:ext>
            </a:extLst>
          </p:cNvPr>
          <p:cNvSpPr>
            <a:spLocks noChangeArrowheads="1"/>
          </p:cNvSpPr>
          <p:nvPr/>
        </p:nvSpPr>
        <p:spPr bwMode="auto">
          <a:xfrm>
            <a:off x="3943350" y="2888270"/>
            <a:ext cx="3671888" cy="2663825"/>
          </a:xfrm>
          <a:prstGeom prst="ellipse">
            <a:avLst/>
          </a:prstGeom>
          <a:noFill/>
          <a:ln w="2857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80" name="Oval 16">
            <a:extLst>
              <a:ext uri="{FF2B5EF4-FFF2-40B4-BE49-F238E27FC236}">
                <a16:creationId xmlns:a16="http://schemas.microsoft.com/office/drawing/2014/main" id="{9260A816-4A5F-43D5-9562-791E7E8E40EC}"/>
              </a:ext>
            </a:extLst>
          </p:cNvPr>
          <p:cNvSpPr>
            <a:spLocks noChangeArrowheads="1"/>
          </p:cNvSpPr>
          <p:nvPr/>
        </p:nvSpPr>
        <p:spPr bwMode="auto">
          <a:xfrm>
            <a:off x="6084888" y="3104170"/>
            <a:ext cx="1008062" cy="1008063"/>
          </a:xfrm>
          <a:prstGeom prst="ellipse">
            <a:avLst/>
          </a:prstGeom>
          <a:noFill/>
          <a:ln w="28575">
            <a:solidFill>
              <a:srgbClr val="FF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81" name="Oval 17">
            <a:extLst>
              <a:ext uri="{FF2B5EF4-FFF2-40B4-BE49-F238E27FC236}">
                <a16:creationId xmlns:a16="http://schemas.microsoft.com/office/drawing/2014/main" id="{A815B866-1FD4-4D82-9B98-5D7CC8F922AC}"/>
              </a:ext>
            </a:extLst>
          </p:cNvPr>
          <p:cNvSpPr>
            <a:spLocks noChangeArrowheads="1"/>
          </p:cNvSpPr>
          <p:nvPr/>
        </p:nvSpPr>
        <p:spPr bwMode="auto">
          <a:xfrm>
            <a:off x="4284663" y="4040795"/>
            <a:ext cx="2016125" cy="576263"/>
          </a:xfrm>
          <a:prstGeom prst="ellipse">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ko-KR" altLang="ko-KR">
              <a:solidFill>
                <a:srgbClr val="3399FF"/>
              </a:solidFill>
            </a:endParaRPr>
          </a:p>
        </p:txBody>
      </p:sp>
      <p:sp>
        <p:nvSpPr>
          <p:cNvPr id="190482" name="Oval 18">
            <a:extLst>
              <a:ext uri="{FF2B5EF4-FFF2-40B4-BE49-F238E27FC236}">
                <a16:creationId xmlns:a16="http://schemas.microsoft.com/office/drawing/2014/main" id="{0DB9DB1B-EEEB-49A0-8814-3E78CE90C58E}"/>
              </a:ext>
            </a:extLst>
          </p:cNvPr>
          <p:cNvSpPr>
            <a:spLocks noChangeArrowheads="1"/>
          </p:cNvSpPr>
          <p:nvPr/>
        </p:nvSpPr>
        <p:spPr bwMode="auto">
          <a:xfrm>
            <a:off x="2268538" y="4040795"/>
            <a:ext cx="2879725" cy="576263"/>
          </a:xfrm>
          <a:prstGeom prst="ellipse">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83" name="Oval 19">
            <a:extLst>
              <a:ext uri="{FF2B5EF4-FFF2-40B4-BE49-F238E27FC236}">
                <a16:creationId xmlns:a16="http://schemas.microsoft.com/office/drawing/2014/main" id="{0B0008BD-6AB6-45D1-8FE2-A6BB4C577662}"/>
              </a:ext>
            </a:extLst>
          </p:cNvPr>
          <p:cNvSpPr>
            <a:spLocks noChangeArrowheads="1"/>
          </p:cNvSpPr>
          <p:nvPr/>
        </p:nvSpPr>
        <p:spPr bwMode="auto">
          <a:xfrm>
            <a:off x="2195513" y="2383445"/>
            <a:ext cx="2089150" cy="1657350"/>
          </a:xfrm>
          <a:prstGeom prst="ellipse">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85" name="Oval 21">
            <a:extLst>
              <a:ext uri="{FF2B5EF4-FFF2-40B4-BE49-F238E27FC236}">
                <a16:creationId xmlns:a16="http://schemas.microsoft.com/office/drawing/2014/main" id="{68239ECB-BDA0-4E9C-8173-CEEF169F0EBC}"/>
              </a:ext>
            </a:extLst>
          </p:cNvPr>
          <p:cNvSpPr>
            <a:spLocks noChangeArrowheads="1"/>
          </p:cNvSpPr>
          <p:nvPr/>
        </p:nvSpPr>
        <p:spPr bwMode="auto">
          <a:xfrm>
            <a:off x="1403350" y="2096108"/>
            <a:ext cx="2089150" cy="1657350"/>
          </a:xfrm>
          <a:prstGeom prst="ellipse">
            <a:avLst/>
          </a:prstGeom>
          <a:noFill/>
          <a:ln w="2857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90486" name="Text Box 22">
            <a:extLst>
              <a:ext uri="{FF2B5EF4-FFF2-40B4-BE49-F238E27FC236}">
                <a16:creationId xmlns:a16="http://schemas.microsoft.com/office/drawing/2014/main" id="{A4A41AC3-3B84-413A-8FBA-1CE3BC6912B2}"/>
              </a:ext>
            </a:extLst>
          </p:cNvPr>
          <p:cNvSpPr txBox="1">
            <a:spLocks noChangeArrowheads="1"/>
          </p:cNvSpPr>
          <p:nvPr/>
        </p:nvSpPr>
        <p:spPr bwMode="auto">
          <a:xfrm>
            <a:off x="2751138" y="4131283"/>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F</a:t>
            </a:r>
          </a:p>
        </p:txBody>
      </p:sp>
      <p:sp>
        <p:nvSpPr>
          <p:cNvPr id="190487" name="Text Box 23">
            <a:extLst>
              <a:ext uri="{FF2B5EF4-FFF2-40B4-BE49-F238E27FC236}">
                <a16:creationId xmlns:a16="http://schemas.microsoft.com/office/drawing/2014/main" id="{4EE13319-93C8-4E35-BA70-6D7E55704333}"/>
              </a:ext>
            </a:extLst>
          </p:cNvPr>
          <p:cNvSpPr txBox="1">
            <a:spLocks noChangeArrowheads="1"/>
          </p:cNvSpPr>
          <p:nvPr/>
        </p:nvSpPr>
        <p:spPr bwMode="auto">
          <a:xfrm>
            <a:off x="3298825" y="405508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Y</a:t>
            </a:r>
          </a:p>
        </p:txBody>
      </p:sp>
      <p:sp>
        <p:nvSpPr>
          <p:cNvPr id="190488" name="Text Box 24">
            <a:extLst>
              <a:ext uri="{FF2B5EF4-FFF2-40B4-BE49-F238E27FC236}">
                <a16:creationId xmlns:a16="http://schemas.microsoft.com/office/drawing/2014/main" id="{EE577236-F5EC-49DE-95AF-991AB4B89722}"/>
              </a:ext>
            </a:extLst>
          </p:cNvPr>
          <p:cNvSpPr txBox="1">
            <a:spLocks noChangeArrowheads="1"/>
          </p:cNvSpPr>
          <p:nvPr/>
        </p:nvSpPr>
        <p:spPr bwMode="auto">
          <a:xfrm>
            <a:off x="3563938" y="4256695"/>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W</a:t>
            </a:r>
          </a:p>
        </p:txBody>
      </p:sp>
      <p:sp>
        <p:nvSpPr>
          <p:cNvPr id="190489" name="Text Box 25">
            <a:extLst>
              <a:ext uri="{FF2B5EF4-FFF2-40B4-BE49-F238E27FC236}">
                <a16:creationId xmlns:a16="http://schemas.microsoft.com/office/drawing/2014/main" id="{47EEBF65-9A0D-4755-BE6F-6EA0A8227FCA}"/>
              </a:ext>
            </a:extLst>
          </p:cNvPr>
          <p:cNvSpPr txBox="1">
            <a:spLocks noChangeArrowheads="1"/>
          </p:cNvSpPr>
          <p:nvPr/>
        </p:nvSpPr>
        <p:spPr bwMode="auto">
          <a:xfrm>
            <a:off x="4500563" y="411223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H</a:t>
            </a:r>
          </a:p>
        </p:txBody>
      </p:sp>
      <p:sp>
        <p:nvSpPr>
          <p:cNvPr id="190490" name="Text Box 26">
            <a:extLst>
              <a:ext uri="{FF2B5EF4-FFF2-40B4-BE49-F238E27FC236}">
                <a16:creationId xmlns:a16="http://schemas.microsoft.com/office/drawing/2014/main" id="{58B577A2-DD63-40B9-B5D6-9C752EE6356D}"/>
              </a:ext>
            </a:extLst>
          </p:cNvPr>
          <p:cNvSpPr txBox="1">
            <a:spLocks noChangeArrowheads="1"/>
          </p:cNvSpPr>
          <p:nvPr/>
        </p:nvSpPr>
        <p:spPr bwMode="auto">
          <a:xfrm>
            <a:off x="5219700" y="411223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K</a:t>
            </a:r>
          </a:p>
        </p:txBody>
      </p:sp>
      <p:sp>
        <p:nvSpPr>
          <p:cNvPr id="190491" name="Text Box 27">
            <a:extLst>
              <a:ext uri="{FF2B5EF4-FFF2-40B4-BE49-F238E27FC236}">
                <a16:creationId xmlns:a16="http://schemas.microsoft.com/office/drawing/2014/main" id="{E43F9467-E540-4B0E-AEF3-77557FA42BC1}"/>
              </a:ext>
            </a:extLst>
          </p:cNvPr>
          <p:cNvSpPr txBox="1">
            <a:spLocks noChangeArrowheads="1"/>
          </p:cNvSpPr>
          <p:nvPr/>
        </p:nvSpPr>
        <p:spPr bwMode="auto">
          <a:xfrm>
            <a:off x="5819775" y="414557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R</a:t>
            </a:r>
          </a:p>
        </p:txBody>
      </p:sp>
      <p:sp>
        <p:nvSpPr>
          <p:cNvPr id="190492" name="Text Box 28">
            <a:extLst>
              <a:ext uri="{FF2B5EF4-FFF2-40B4-BE49-F238E27FC236}">
                <a16:creationId xmlns:a16="http://schemas.microsoft.com/office/drawing/2014/main" id="{840BAC20-DF9D-48FF-9DCC-FD36C94B0A9D}"/>
              </a:ext>
            </a:extLst>
          </p:cNvPr>
          <p:cNvSpPr txBox="1">
            <a:spLocks noChangeArrowheads="1"/>
          </p:cNvSpPr>
          <p:nvPr/>
        </p:nvSpPr>
        <p:spPr bwMode="auto">
          <a:xfrm>
            <a:off x="6443663" y="367408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E</a:t>
            </a:r>
          </a:p>
        </p:txBody>
      </p:sp>
      <p:sp>
        <p:nvSpPr>
          <p:cNvPr id="190493" name="Text Box 29">
            <a:extLst>
              <a:ext uri="{FF2B5EF4-FFF2-40B4-BE49-F238E27FC236}">
                <a16:creationId xmlns:a16="http://schemas.microsoft.com/office/drawing/2014/main" id="{84FB748D-2527-4BC9-9168-17B921362BB4}"/>
              </a:ext>
            </a:extLst>
          </p:cNvPr>
          <p:cNvSpPr txBox="1">
            <a:spLocks noChangeArrowheads="1"/>
          </p:cNvSpPr>
          <p:nvPr/>
        </p:nvSpPr>
        <p:spPr bwMode="auto">
          <a:xfrm>
            <a:off x="6383338" y="317560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D</a:t>
            </a:r>
          </a:p>
        </p:txBody>
      </p:sp>
      <p:sp>
        <p:nvSpPr>
          <p:cNvPr id="190494" name="Text Box 30">
            <a:extLst>
              <a:ext uri="{FF2B5EF4-FFF2-40B4-BE49-F238E27FC236}">
                <a16:creationId xmlns:a16="http://schemas.microsoft.com/office/drawing/2014/main" id="{838C718F-BC31-4A91-8832-44ED9CB3F1C9}"/>
              </a:ext>
            </a:extLst>
          </p:cNvPr>
          <p:cNvSpPr txBox="1">
            <a:spLocks noChangeArrowheads="1"/>
          </p:cNvSpPr>
          <p:nvPr/>
        </p:nvSpPr>
        <p:spPr bwMode="auto">
          <a:xfrm>
            <a:off x="7667625" y="439957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Q</a:t>
            </a:r>
          </a:p>
        </p:txBody>
      </p:sp>
      <p:sp>
        <p:nvSpPr>
          <p:cNvPr id="190495" name="Text Box 31">
            <a:extLst>
              <a:ext uri="{FF2B5EF4-FFF2-40B4-BE49-F238E27FC236}">
                <a16:creationId xmlns:a16="http://schemas.microsoft.com/office/drawing/2014/main" id="{7F30C01C-316A-435E-A7CA-31FFB0D0EAF8}"/>
              </a:ext>
            </a:extLst>
          </p:cNvPr>
          <p:cNvSpPr txBox="1">
            <a:spLocks noChangeArrowheads="1"/>
          </p:cNvSpPr>
          <p:nvPr/>
        </p:nvSpPr>
        <p:spPr bwMode="auto">
          <a:xfrm>
            <a:off x="2268538" y="475993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M</a:t>
            </a:r>
          </a:p>
        </p:txBody>
      </p:sp>
      <p:sp>
        <p:nvSpPr>
          <p:cNvPr id="190496" name="Text Box 32">
            <a:extLst>
              <a:ext uri="{FF2B5EF4-FFF2-40B4-BE49-F238E27FC236}">
                <a16:creationId xmlns:a16="http://schemas.microsoft.com/office/drawing/2014/main" id="{DE8C0D2F-F231-4AD8-B6C8-90DDF8B1CE11}"/>
              </a:ext>
            </a:extLst>
          </p:cNvPr>
          <p:cNvSpPr txBox="1">
            <a:spLocks noChangeArrowheads="1"/>
          </p:cNvSpPr>
          <p:nvPr/>
        </p:nvSpPr>
        <p:spPr bwMode="auto">
          <a:xfrm>
            <a:off x="2555875" y="3032733"/>
            <a:ext cx="24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I</a:t>
            </a:r>
          </a:p>
        </p:txBody>
      </p:sp>
      <p:sp>
        <p:nvSpPr>
          <p:cNvPr id="190497" name="Text Box 33">
            <a:extLst>
              <a:ext uri="{FF2B5EF4-FFF2-40B4-BE49-F238E27FC236}">
                <a16:creationId xmlns:a16="http://schemas.microsoft.com/office/drawing/2014/main" id="{AED4161E-8F2A-4A33-9684-DD067D798E11}"/>
              </a:ext>
            </a:extLst>
          </p:cNvPr>
          <p:cNvSpPr txBox="1">
            <a:spLocks noChangeArrowheads="1"/>
          </p:cNvSpPr>
          <p:nvPr/>
        </p:nvSpPr>
        <p:spPr bwMode="auto">
          <a:xfrm>
            <a:off x="3028950" y="252790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V</a:t>
            </a:r>
          </a:p>
        </p:txBody>
      </p:sp>
      <p:sp>
        <p:nvSpPr>
          <p:cNvPr id="190498" name="Text Box 34">
            <a:extLst>
              <a:ext uri="{FF2B5EF4-FFF2-40B4-BE49-F238E27FC236}">
                <a16:creationId xmlns:a16="http://schemas.microsoft.com/office/drawing/2014/main" id="{A0E226A4-00A6-42A6-BAFB-7985605C6863}"/>
              </a:ext>
            </a:extLst>
          </p:cNvPr>
          <p:cNvSpPr txBox="1">
            <a:spLocks noChangeArrowheads="1"/>
          </p:cNvSpPr>
          <p:nvPr/>
        </p:nvSpPr>
        <p:spPr bwMode="auto">
          <a:xfrm>
            <a:off x="1858963" y="252790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L</a:t>
            </a:r>
          </a:p>
        </p:txBody>
      </p:sp>
      <p:sp>
        <p:nvSpPr>
          <p:cNvPr id="190499" name="Text Box 35">
            <a:extLst>
              <a:ext uri="{FF2B5EF4-FFF2-40B4-BE49-F238E27FC236}">
                <a16:creationId xmlns:a16="http://schemas.microsoft.com/office/drawing/2014/main" id="{A4DC771F-7AF2-4A3D-A451-31B2F6287078}"/>
              </a:ext>
            </a:extLst>
          </p:cNvPr>
          <p:cNvSpPr txBox="1">
            <a:spLocks noChangeArrowheads="1"/>
          </p:cNvSpPr>
          <p:nvPr/>
        </p:nvSpPr>
        <p:spPr bwMode="auto">
          <a:xfrm>
            <a:off x="3181350" y="1735745"/>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C</a:t>
            </a:r>
            <a:r>
              <a:rPr lang="en-US" altLang="ko-KR" b="0" baseline="-25000">
                <a:ea typeface=""/>
              </a:rPr>
              <a:t>S-S</a:t>
            </a:r>
          </a:p>
        </p:txBody>
      </p:sp>
      <p:sp>
        <p:nvSpPr>
          <p:cNvPr id="190500" name="Text Box 36">
            <a:extLst>
              <a:ext uri="{FF2B5EF4-FFF2-40B4-BE49-F238E27FC236}">
                <a16:creationId xmlns:a16="http://schemas.microsoft.com/office/drawing/2014/main" id="{B05960FD-56B5-493B-A9BA-A3C2EE36552F}"/>
              </a:ext>
            </a:extLst>
          </p:cNvPr>
          <p:cNvSpPr txBox="1">
            <a:spLocks noChangeArrowheads="1"/>
          </p:cNvSpPr>
          <p:nvPr/>
        </p:nvSpPr>
        <p:spPr bwMode="auto">
          <a:xfrm>
            <a:off x="4090988" y="180877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A</a:t>
            </a:r>
            <a:endParaRPr lang="en-US" altLang="ko-KR" b="0" baseline="-25000">
              <a:ea typeface=""/>
            </a:endParaRPr>
          </a:p>
        </p:txBody>
      </p:sp>
      <p:sp>
        <p:nvSpPr>
          <p:cNvPr id="190501" name="Text Box 37">
            <a:extLst>
              <a:ext uri="{FF2B5EF4-FFF2-40B4-BE49-F238E27FC236}">
                <a16:creationId xmlns:a16="http://schemas.microsoft.com/office/drawing/2014/main" id="{899E4710-4435-4713-A4ED-2C6D46BC1654}"/>
              </a:ext>
            </a:extLst>
          </p:cNvPr>
          <p:cNvSpPr txBox="1">
            <a:spLocks noChangeArrowheads="1"/>
          </p:cNvSpPr>
          <p:nvPr/>
        </p:nvSpPr>
        <p:spPr bwMode="auto">
          <a:xfrm>
            <a:off x="5292725" y="129759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G</a:t>
            </a:r>
            <a:endParaRPr lang="en-US" altLang="ko-KR" b="0" baseline="-25000">
              <a:ea typeface=""/>
            </a:endParaRPr>
          </a:p>
        </p:txBody>
      </p:sp>
      <p:sp>
        <p:nvSpPr>
          <p:cNvPr id="190502" name="Text Box 38">
            <a:extLst>
              <a:ext uri="{FF2B5EF4-FFF2-40B4-BE49-F238E27FC236}">
                <a16:creationId xmlns:a16="http://schemas.microsoft.com/office/drawing/2014/main" id="{DF230C5E-1722-48C1-B3F9-CB8FA71B8A3A}"/>
              </a:ext>
            </a:extLst>
          </p:cNvPr>
          <p:cNvSpPr txBox="1">
            <a:spLocks noChangeArrowheads="1"/>
          </p:cNvSpPr>
          <p:nvPr/>
        </p:nvSpPr>
        <p:spPr bwMode="auto">
          <a:xfrm>
            <a:off x="6586538" y="151984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P</a:t>
            </a:r>
            <a:endParaRPr lang="en-US" altLang="ko-KR" b="0" baseline="-25000">
              <a:ea typeface=""/>
            </a:endParaRPr>
          </a:p>
        </p:txBody>
      </p:sp>
      <p:sp>
        <p:nvSpPr>
          <p:cNvPr id="190503" name="Text Box 39">
            <a:extLst>
              <a:ext uri="{FF2B5EF4-FFF2-40B4-BE49-F238E27FC236}">
                <a16:creationId xmlns:a16="http://schemas.microsoft.com/office/drawing/2014/main" id="{660ACA68-DEEC-4684-814C-61FE332BF92A}"/>
              </a:ext>
            </a:extLst>
          </p:cNvPr>
          <p:cNvSpPr txBox="1">
            <a:spLocks noChangeArrowheads="1"/>
          </p:cNvSpPr>
          <p:nvPr/>
        </p:nvSpPr>
        <p:spPr bwMode="auto">
          <a:xfrm>
            <a:off x="5964238" y="237709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S</a:t>
            </a:r>
            <a:endParaRPr lang="en-US" altLang="ko-KR" b="0" baseline="-25000">
              <a:ea typeface=""/>
            </a:endParaRPr>
          </a:p>
        </p:txBody>
      </p:sp>
      <p:sp>
        <p:nvSpPr>
          <p:cNvPr id="190504" name="Text Box 40">
            <a:extLst>
              <a:ext uri="{FF2B5EF4-FFF2-40B4-BE49-F238E27FC236}">
                <a16:creationId xmlns:a16="http://schemas.microsoft.com/office/drawing/2014/main" id="{904E87E5-E4ED-4B11-89D0-53963F4C2577}"/>
              </a:ext>
            </a:extLst>
          </p:cNvPr>
          <p:cNvSpPr txBox="1">
            <a:spLocks noChangeArrowheads="1"/>
          </p:cNvSpPr>
          <p:nvPr/>
        </p:nvSpPr>
        <p:spPr bwMode="auto">
          <a:xfrm>
            <a:off x="6877050" y="2599345"/>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N</a:t>
            </a:r>
            <a:endParaRPr lang="en-US" altLang="ko-KR" b="0" baseline="-25000">
              <a:ea typeface=""/>
            </a:endParaRPr>
          </a:p>
        </p:txBody>
      </p:sp>
      <p:sp>
        <p:nvSpPr>
          <p:cNvPr id="190505" name="Text Box 41">
            <a:extLst>
              <a:ext uri="{FF2B5EF4-FFF2-40B4-BE49-F238E27FC236}">
                <a16:creationId xmlns:a16="http://schemas.microsoft.com/office/drawing/2014/main" id="{B416266B-224B-4CFC-84C4-B125ECB251E1}"/>
              </a:ext>
            </a:extLst>
          </p:cNvPr>
          <p:cNvSpPr txBox="1">
            <a:spLocks noChangeArrowheads="1"/>
          </p:cNvSpPr>
          <p:nvPr/>
        </p:nvSpPr>
        <p:spPr bwMode="auto">
          <a:xfrm>
            <a:off x="3851275" y="302479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T</a:t>
            </a:r>
            <a:endParaRPr lang="en-US" altLang="ko-KR" b="0" baseline="-25000">
              <a:ea typeface=""/>
            </a:endParaRPr>
          </a:p>
        </p:txBody>
      </p:sp>
      <p:sp>
        <p:nvSpPr>
          <p:cNvPr id="190508" name="Text Box 44">
            <a:extLst>
              <a:ext uri="{FF2B5EF4-FFF2-40B4-BE49-F238E27FC236}">
                <a16:creationId xmlns:a16="http://schemas.microsoft.com/office/drawing/2014/main" id="{C0DAF6D2-8B5E-4C30-996E-84260405A82A}"/>
              </a:ext>
            </a:extLst>
          </p:cNvPr>
          <p:cNvSpPr txBox="1">
            <a:spLocks noChangeArrowheads="1"/>
          </p:cNvSpPr>
          <p:nvPr/>
        </p:nvSpPr>
        <p:spPr bwMode="auto">
          <a:xfrm>
            <a:off x="7793038" y="964220"/>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small</a:t>
            </a:r>
          </a:p>
        </p:txBody>
      </p:sp>
      <p:sp>
        <p:nvSpPr>
          <p:cNvPr id="190509" name="Text Box 45">
            <a:extLst>
              <a:ext uri="{FF2B5EF4-FFF2-40B4-BE49-F238E27FC236}">
                <a16:creationId xmlns:a16="http://schemas.microsoft.com/office/drawing/2014/main" id="{A0493187-9641-489B-A2E6-ADFF2CEAC7A2}"/>
              </a:ext>
            </a:extLst>
          </p:cNvPr>
          <p:cNvSpPr txBox="1">
            <a:spLocks noChangeArrowheads="1"/>
          </p:cNvSpPr>
          <p:nvPr/>
        </p:nvSpPr>
        <p:spPr bwMode="auto">
          <a:xfrm>
            <a:off x="8316913" y="317560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acdic</a:t>
            </a:r>
          </a:p>
        </p:txBody>
      </p:sp>
      <p:sp>
        <p:nvSpPr>
          <p:cNvPr id="190510" name="Text Box 46">
            <a:extLst>
              <a:ext uri="{FF2B5EF4-FFF2-40B4-BE49-F238E27FC236}">
                <a16:creationId xmlns:a16="http://schemas.microsoft.com/office/drawing/2014/main" id="{5F816465-DBEE-495F-95B8-ADCAA5CA5CC6}"/>
              </a:ext>
            </a:extLst>
          </p:cNvPr>
          <p:cNvSpPr txBox="1">
            <a:spLocks noChangeArrowheads="1"/>
          </p:cNvSpPr>
          <p:nvPr/>
        </p:nvSpPr>
        <p:spPr bwMode="auto">
          <a:xfrm>
            <a:off x="8172450" y="504885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basic</a:t>
            </a:r>
          </a:p>
        </p:txBody>
      </p:sp>
      <p:sp>
        <p:nvSpPr>
          <p:cNvPr id="190511" name="Text Box 47">
            <a:extLst>
              <a:ext uri="{FF2B5EF4-FFF2-40B4-BE49-F238E27FC236}">
                <a16:creationId xmlns:a16="http://schemas.microsoft.com/office/drawing/2014/main" id="{DCB91FDA-A2BD-459D-9C29-1659685DA129}"/>
              </a:ext>
            </a:extLst>
          </p:cNvPr>
          <p:cNvSpPr txBox="1">
            <a:spLocks noChangeArrowheads="1"/>
          </p:cNvSpPr>
          <p:nvPr/>
        </p:nvSpPr>
        <p:spPr bwMode="auto">
          <a:xfrm>
            <a:off x="7815263" y="5617183"/>
            <a:ext cx="100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charged</a:t>
            </a:r>
          </a:p>
        </p:txBody>
      </p:sp>
      <p:sp>
        <p:nvSpPr>
          <p:cNvPr id="190512" name="Text Box 48">
            <a:extLst>
              <a:ext uri="{FF2B5EF4-FFF2-40B4-BE49-F238E27FC236}">
                <a16:creationId xmlns:a16="http://schemas.microsoft.com/office/drawing/2014/main" id="{D4501751-5925-473B-BF49-29E4B049B591}"/>
              </a:ext>
            </a:extLst>
          </p:cNvPr>
          <p:cNvSpPr txBox="1">
            <a:spLocks noChangeArrowheads="1"/>
          </p:cNvSpPr>
          <p:nvPr/>
        </p:nvSpPr>
        <p:spPr bwMode="auto">
          <a:xfrm>
            <a:off x="7380288" y="5983895"/>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polar</a:t>
            </a:r>
          </a:p>
        </p:txBody>
      </p:sp>
      <p:sp>
        <p:nvSpPr>
          <p:cNvPr id="190513" name="Text Box 49">
            <a:extLst>
              <a:ext uri="{FF2B5EF4-FFF2-40B4-BE49-F238E27FC236}">
                <a16:creationId xmlns:a16="http://schemas.microsoft.com/office/drawing/2014/main" id="{D6143656-AE11-43C1-9542-1745C4627B2F}"/>
              </a:ext>
            </a:extLst>
          </p:cNvPr>
          <p:cNvSpPr txBox="1">
            <a:spLocks noChangeArrowheads="1"/>
          </p:cNvSpPr>
          <p:nvPr/>
        </p:nvSpPr>
        <p:spPr bwMode="auto">
          <a:xfrm>
            <a:off x="971550" y="5767995"/>
            <a:ext cx="142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hydrophobic</a:t>
            </a:r>
          </a:p>
        </p:txBody>
      </p:sp>
      <p:sp>
        <p:nvSpPr>
          <p:cNvPr id="190514" name="Text Box 50">
            <a:extLst>
              <a:ext uri="{FF2B5EF4-FFF2-40B4-BE49-F238E27FC236}">
                <a16:creationId xmlns:a16="http://schemas.microsoft.com/office/drawing/2014/main" id="{69CB59A6-E7FA-42CF-B0AE-7D9B6B25C5BC}"/>
              </a:ext>
            </a:extLst>
          </p:cNvPr>
          <p:cNvSpPr txBox="1">
            <a:spLocks noChangeArrowheads="1"/>
          </p:cNvSpPr>
          <p:nvPr/>
        </p:nvSpPr>
        <p:spPr bwMode="auto">
          <a:xfrm>
            <a:off x="342900" y="4969483"/>
            <a:ext cx="106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aromatic</a:t>
            </a:r>
          </a:p>
        </p:txBody>
      </p:sp>
      <p:sp>
        <p:nvSpPr>
          <p:cNvPr id="190515" name="Text Box 51">
            <a:extLst>
              <a:ext uri="{FF2B5EF4-FFF2-40B4-BE49-F238E27FC236}">
                <a16:creationId xmlns:a16="http://schemas.microsoft.com/office/drawing/2014/main" id="{F568AFDD-2D92-44A6-B2B0-0EAF7F2EF601}"/>
              </a:ext>
            </a:extLst>
          </p:cNvPr>
          <p:cNvSpPr txBox="1">
            <a:spLocks noChangeArrowheads="1"/>
          </p:cNvSpPr>
          <p:nvPr/>
        </p:nvSpPr>
        <p:spPr bwMode="auto">
          <a:xfrm>
            <a:off x="107950" y="1519845"/>
            <a:ext cx="168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Beta-branched</a:t>
            </a:r>
          </a:p>
        </p:txBody>
      </p:sp>
      <p:sp>
        <p:nvSpPr>
          <p:cNvPr id="190516" name="Text Box 52">
            <a:extLst>
              <a:ext uri="{FF2B5EF4-FFF2-40B4-BE49-F238E27FC236}">
                <a16:creationId xmlns:a16="http://schemas.microsoft.com/office/drawing/2014/main" id="{34458CAF-A08D-4F01-B46E-ECD45A0FA3E8}"/>
              </a:ext>
            </a:extLst>
          </p:cNvPr>
          <p:cNvSpPr txBox="1">
            <a:spLocks noChangeArrowheads="1"/>
          </p:cNvSpPr>
          <p:nvPr/>
        </p:nvSpPr>
        <p:spPr bwMode="auto">
          <a:xfrm>
            <a:off x="1835150" y="800708"/>
            <a:ext cx="102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aliphatic</a:t>
            </a:r>
          </a:p>
        </p:txBody>
      </p:sp>
      <p:sp>
        <p:nvSpPr>
          <p:cNvPr id="190517" name="Text Box 53">
            <a:extLst>
              <a:ext uri="{FF2B5EF4-FFF2-40B4-BE49-F238E27FC236}">
                <a16:creationId xmlns:a16="http://schemas.microsoft.com/office/drawing/2014/main" id="{FD2BCD60-B175-43F2-AF5B-1E0D12968E36}"/>
              </a:ext>
            </a:extLst>
          </p:cNvPr>
          <p:cNvSpPr txBox="1">
            <a:spLocks noChangeArrowheads="1"/>
          </p:cNvSpPr>
          <p:nvPr/>
        </p:nvSpPr>
        <p:spPr bwMode="auto">
          <a:xfrm>
            <a:off x="4833938" y="2450120"/>
            <a:ext cx="4587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0"/>
              <a:t>C</a:t>
            </a:r>
            <a:r>
              <a:rPr lang="en-US" altLang="ko-KR" b="0" baseline="-25000">
                <a:ea typeface=""/>
              </a:rPr>
              <a:t>H</a:t>
            </a:r>
          </a:p>
        </p:txBody>
      </p:sp>
      <p:sp>
        <p:nvSpPr>
          <p:cNvPr id="190518" name="Line 54">
            <a:extLst>
              <a:ext uri="{FF2B5EF4-FFF2-40B4-BE49-F238E27FC236}">
                <a16:creationId xmlns:a16="http://schemas.microsoft.com/office/drawing/2014/main" id="{5A7E6D90-9482-4366-B449-BE0859FE317E}"/>
              </a:ext>
            </a:extLst>
          </p:cNvPr>
          <p:cNvSpPr>
            <a:spLocks noChangeShapeType="1"/>
          </p:cNvSpPr>
          <p:nvPr/>
        </p:nvSpPr>
        <p:spPr bwMode="auto">
          <a:xfrm flipH="1">
            <a:off x="7524750" y="1303945"/>
            <a:ext cx="360363"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19" name="Line 55">
            <a:extLst>
              <a:ext uri="{FF2B5EF4-FFF2-40B4-BE49-F238E27FC236}">
                <a16:creationId xmlns:a16="http://schemas.microsoft.com/office/drawing/2014/main" id="{9E6C714F-13C3-4CC3-81EC-41F35A711FCA}"/>
              </a:ext>
            </a:extLst>
          </p:cNvPr>
          <p:cNvSpPr>
            <a:spLocks noChangeShapeType="1"/>
          </p:cNvSpPr>
          <p:nvPr/>
        </p:nvSpPr>
        <p:spPr bwMode="auto">
          <a:xfrm flipH="1">
            <a:off x="7092950" y="3391508"/>
            <a:ext cx="1223963" cy="217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0" name="Line 56">
            <a:extLst>
              <a:ext uri="{FF2B5EF4-FFF2-40B4-BE49-F238E27FC236}">
                <a16:creationId xmlns:a16="http://schemas.microsoft.com/office/drawing/2014/main" id="{590774F3-CED4-41C1-966F-3B906A9124EA}"/>
              </a:ext>
            </a:extLst>
          </p:cNvPr>
          <p:cNvSpPr>
            <a:spLocks noChangeShapeType="1"/>
          </p:cNvSpPr>
          <p:nvPr/>
        </p:nvSpPr>
        <p:spPr bwMode="auto">
          <a:xfrm flipH="1" flipV="1">
            <a:off x="6227763" y="4472595"/>
            <a:ext cx="1944687" cy="792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1" name="Line 57">
            <a:extLst>
              <a:ext uri="{FF2B5EF4-FFF2-40B4-BE49-F238E27FC236}">
                <a16:creationId xmlns:a16="http://schemas.microsoft.com/office/drawing/2014/main" id="{E2785E60-277E-449D-A31C-4EC6207C908A}"/>
              </a:ext>
            </a:extLst>
          </p:cNvPr>
          <p:cNvSpPr>
            <a:spLocks noChangeShapeType="1"/>
          </p:cNvSpPr>
          <p:nvPr/>
        </p:nvSpPr>
        <p:spPr bwMode="auto">
          <a:xfrm flipH="1" flipV="1">
            <a:off x="7308850" y="5841020"/>
            <a:ext cx="21590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2" name="Line 58">
            <a:extLst>
              <a:ext uri="{FF2B5EF4-FFF2-40B4-BE49-F238E27FC236}">
                <a16:creationId xmlns:a16="http://schemas.microsoft.com/office/drawing/2014/main" id="{8C853A26-2835-49E4-86AE-A808247A068F}"/>
              </a:ext>
            </a:extLst>
          </p:cNvPr>
          <p:cNvSpPr>
            <a:spLocks noChangeShapeType="1"/>
          </p:cNvSpPr>
          <p:nvPr/>
        </p:nvSpPr>
        <p:spPr bwMode="auto">
          <a:xfrm flipH="1" flipV="1">
            <a:off x="7092950" y="5191733"/>
            <a:ext cx="792163"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3" name="Line 59">
            <a:extLst>
              <a:ext uri="{FF2B5EF4-FFF2-40B4-BE49-F238E27FC236}">
                <a16:creationId xmlns:a16="http://schemas.microsoft.com/office/drawing/2014/main" id="{585A8A7F-34D0-4B91-9A16-D69C7528388E}"/>
              </a:ext>
            </a:extLst>
          </p:cNvPr>
          <p:cNvSpPr>
            <a:spLocks noChangeShapeType="1"/>
          </p:cNvSpPr>
          <p:nvPr/>
        </p:nvSpPr>
        <p:spPr bwMode="auto">
          <a:xfrm flipV="1">
            <a:off x="2339975" y="5409220"/>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4" name="Line 60">
            <a:extLst>
              <a:ext uri="{FF2B5EF4-FFF2-40B4-BE49-F238E27FC236}">
                <a16:creationId xmlns:a16="http://schemas.microsoft.com/office/drawing/2014/main" id="{97538BDF-D89C-4982-B5A8-A9DAE2BF5D00}"/>
              </a:ext>
            </a:extLst>
          </p:cNvPr>
          <p:cNvSpPr>
            <a:spLocks noChangeShapeType="1"/>
          </p:cNvSpPr>
          <p:nvPr/>
        </p:nvSpPr>
        <p:spPr bwMode="auto">
          <a:xfrm flipV="1">
            <a:off x="1331913" y="4399570"/>
            <a:ext cx="936625"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5" name="Line 61">
            <a:extLst>
              <a:ext uri="{FF2B5EF4-FFF2-40B4-BE49-F238E27FC236}">
                <a16:creationId xmlns:a16="http://schemas.microsoft.com/office/drawing/2014/main" id="{0961B581-6EB1-4153-9E69-B0040AE825E7}"/>
              </a:ext>
            </a:extLst>
          </p:cNvPr>
          <p:cNvSpPr>
            <a:spLocks noChangeShapeType="1"/>
          </p:cNvSpPr>
          <p:nvPr/>
        </p:nvSpPr>
        <p:spPr bwMode="auto">
          <a:xfrm>
            <a:off x="1187450" y="1880208"/>
            <a:ext cx="1296988"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6" name="Line 62">
            <a:extLst>
              <a:ext uri="{FF2B5EF4-FFF2-40B4-BE49-F238E27FC236}">
                <a16:creationId xmlns:a16="http://schemas.microsoft.com/office/drawing/2014/main" id="{65658C01-1D58-4CF1-8721-C16E596A06A8}"/>
              </a:ext>
            </a:extLst>
          </p:cNvPr>
          <p:cNvSpPr>
            <a:spLocks noChangeShapeType="1"/>
          </p:cNvSpPr>
          <p:nvPr/>
        </p:nvSpPr>
        <p:spPr bwMode="auto">
          <a:xfrm>
            <a:off x="2411413" y="123250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90527" name="Text Box 63">
            <a:extLst>
              <a:ext uri="{FF2B5EF4-FFF2-40B4-BE49-F238E27FC236}">
                <a16:creationId xmlns:a16="http://schemas.microsoft.com/office/drawing/2014/main" id="{1E966541-00D3-41A8-9AC5-C05B5FB2289C}"/>
              </a:ext>
            </a:extLst>
          </p:cNvPr>
          <p:cNvSpPr txBox="1">
            <a:spLocks noChangeArrowheads="1"/>
          </p:cNvSpPr>
          <p:nvPr/>
        </p:nvSpPr>
        <p:spPr bwMode="auto">
          <a:xfrm>
            <a:off x="71500" y="179348"/>
            <a:ext cx="3187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The Amino acid side chain </a:t>
            </a:r>
          </a:p>
        </p:txBody>
      </p:sp>
    </p:spTree>
    <p:extLst>
      <p:ext uri="{BB962C8B-B14F-4D97-AF65-F5344CB8AC3E}">
        <p14:creationId xmlns:p14="http://schemas.microsoft.com/office/powerpoint/2010/main" val="229630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E1BD0-4123-4F1F-BD44-551B44C4FAB0}"/>
              </a:ext>
            </a:extLst>
          </p:cNvPr>
          <p:cNvSpPr txBox="1"/>
          <p:nvPr/>
        </p:nvSpPr>
        <p:spPr>
          <a:xfrm>
            <a:off x="130825" y="169972"/>
            <a:ext cx="4322081" cy="400110"/>
          </a:xfrm>
          <a:prstGeom prst="rect">
            <a:avLst/>
          </a:prstGeom>
          <a:noFill/>
        </p:spPr>
        <p:txBody>
          <a:bodyPr wrap="none" rtlCol="0" anchor="ctr" anchorCtr="0">
            <a:spAutoFit/>
          </a:bodyPr>
          <a:lstStyle/>
          <a:p>
            <a:r>
              <a:rPr lang="en-US" altLang="ko-KR" sz="2000" b="1">
                <a:solidFill>
                  <a:schemeClr val="bg1"/>
                </a:solidFill>
              </a:rPr>
              <a:t>Drug Development Cost Break-up</a:t>
            </a:r>
            <a:endParaRPr lang="ko-KR" altLang="en-US" sz="2000" b="1" dirty="0">
              <a:solidFill>
                <a:schemeClr val="bg1"/>
              </a:solidFill>
            </a:endParaRPr>
          </a:p>
        </p:txBody>
      </p:sp>
      <p:graphicFrame>
        <p:nvGraphicFramePr>
          <p:cNvPr id="3" name="Content Placeholder 4">
            <a:extLst>
              <a:ext uri="{FF2B5EF4-FFF2-40B4-BE49-F238E27FC236}">
                <a16:creationId xmlns:a16="http://schemas.microsoft.com/office/drawing/2014/main" id="{48A4D1C8-25CE-4254-82C0-B5ED8A1C06D9}"/>
              </a:ext>
            </a:extLst>
          </p:cNvPr>
          <p:cNvGraphicFramePr>
            <a:graphicFrameLocks/>
          </p:cNvGraphicFramePr>
          <p:nvPr>
            <p:extLst/>
          </p:nvPr>
        </p:nvGraphicFramePr>
        <p:xfrm>
          <a:off x="1701655" y="821798"/>
          <a:ext cx="5740690" cy="5379510"/>
        </p:xfrm>
        <a:graphic>
          <a:graphicData uri="http://schemas.openxmlformats.org/drawingml/2006/table">
            <a:tbl>
              <a:tblPr firstRow="1" bandRow="1">
                <a:tableStyleId>{5C22544A-7EE6-4342-B048-85BDC9FD1C3A}</a:tableStyleId>
              </a:tblPr>
              <a:tblGrid>
                <a:gridCol w="4243119">
                  <a:extLst>
                    <a:ext uri="{9D8B030D-6E8A-4147-A177-3AD203B41FA5}">
                      <a16:colId xmlns:a16="http://schemas.microsoft.com/office/drawing/2014/main" val="20000"/>
                    </a:ext>
                  </a:extLst>
                </a:gridCol>
                <a:gridCol w="1497571">
                  <a:extLst>
                    <a:ext uri="{9D8B030D-6E8A-4147-A177-3AD203B41FA5}">
                      <a16:colId xmlns:a16="http://schemas.microsoft.com/office/drawing/2014/main" val="20001"/>
                    </a:ext>
                  </a:extLst>
                </a:gridCol>
              </a:tblGrid>
              <a:tr h="358634">
                <a:tc>
                  <a:txBody>
                    <a:bodyPr/>
                    <a:lstStyle/>
                    <a:p>
                      <a:r>
                        <a:rPr lang="en-US" sz="1600" dirty="0"/>
                        <a:t>R&amp;D Function</a:t>
                      </a:r>
                      <a:endParaRPr lang="en-IN" sz="1600" dirty="0"/>
                    </a:p>
                  </a:txBody>
                  <a:tcPr/>
                </a:tc>
                <a:tc>
                  <a:txBody>
                    <a:bodyPr/>
                    <a:lstStyle/>
                    <a:p>
                      <a:r>
                        <a:rPr lang="en-US" sz="1600" dirty="0"/>
                        <a:t>%</a:t>
                      </a:r>
                      <a:endParaRPr lang="en-IN" sz="1600" dirty="0"/>
                    </a:p>
                  </a:txBody>
                  <a:tcPr/>
                </a:tc>
                <a:extLst>
                  <a:ext uri="{0D108BD9-81ED-4DB2-BD59-A6C34878D82A}">
                    <a16:rowId xmlns:a16="http://schemas.microsoft.com/office/drawing/2014/main" val="10000"/>
                  </a:ext>
                </a:extLst>
              </a:tr>
              <a:tr h="358634">
                <a:tc>
                  <a:txBody>
                    <a:bodyPr/>
                    <a:lstStyle/>
                    <a:p>
                      <a:r>
                        <a:rPr lang="en-US" sz="1600" b="1" dirty="0"/>
                        <a:t>Discovery/Basic Research</a:t>
                      </a:r>
                      <a:endParaRPr lang="en-IN" sz="1600" b="1" dirty="0"/>
                    </a:p>
                  </a:txBody>
                  <a:tcPr/>
                </a:tc>
                <a:tc>
                  <a:txBody>
                    <a:bodyPr/>
                    <a:lstStyle/>
                    <a:p>
                      <a:endParaRPr lang="en-IN" sz="1600" dirty="0"/>
                    </a:p>
                  </a:txBody>
                  <a:tcPr/>
                </a:tc>
                <a:extLst>
                  <a:ext uri="{0D108BD9-81ED-4DB2-BD59-A6C34878D82A}">
                    <a16:rowId xmlns:a16="http://schemas.microsoft.com/office/drawing/2014/main" val="10001"/>
                  </a:ext>
                </a:extLst>
              </a:tr>
              <a:tr h="358634">
                <a:tc>
                  <a:txBody>
                    <a:bodyPr/>
                    <a:lstStyle/>
                    <a:p>
                      <a:r>
                        <a:rPr lang="en-US" sz="1600" b="0" dirty="0"/>
                        <a:t>Synthesis &amp; Extraction</a:t>
                      </a:r>
                      <a:endParaRPr lang="en-IN" sz="1600" b="0" dirty="0"/>
                    </a:p>
                  </a:txBody>
                  <a:tcPr/>
                </a:tc>
                <a:tc>
                  <a:txBody>
                    <a:bodyPr/>
                    <a:lstStyle/>
                    <a:p>
                      <a:r>
                        <a:rPr lang="en-US" sz="1600" dirty="0"/>
                        <a:t>10.0</a:t>
                      </a:r>
                      <a:endParaRPr lang="en-IN" sz="1600" dirty="0"/>
                    </a:p>
                  </a:txBody>
                  <a:tcPr/>
                </a:tc>
                <a:extLst>
                  <a:ext uri="{0D108BD9-81ED-4DB2-BD59-A6C34878D82A}">
                    <a16:rowId xmlns:a16="http://schemas.microsoft.com/office/drawing/2014/main" val="10002"/>
                  </a:ext>
                </a:extLst>
              </a:tr>
              <a:tr h="358634">
                <a:tc>
                  <a:txBody>
                    <a:bodyPr/>
                    <a:lstStyle/>
                    <a:p>
                      <a:r>
                        <a:rPr lang="en-US" sz="1600" dirty="0"/>
                        <a:t>Biological Screening &amp; testing</a:t>
                      </a:r>
                      <a:endParaRPr lang="en-IN" sz="1600" dirty="0"/>
                    </a:p>
                  </a:txBody>
                  <a:tcPr/>
                </a:tc>
                <a:tc>
                  <a:txBody>
                    <a:bodyPr/>
                    <a:lstStyle/>
                    <a:p>
                      <a:r>
                        <a:rPr lang="en-US" sz="1600" dirty="0"/>
                        <a:t>14.2</a:t>
                      </a:r>
                      <a:endParaRPr lang="en-IN" sz="1600" dirty="0"/>
                    </a:p>
                  </a:txBody>
                  <a:tcPr/>
                </a:tc>
                <a:extLst>
                  <a:ext uri="{0D108BD9-81ED-4DB2-BD59-A6C34878D82A}">
                    <a16:rowId xmlns:a16="http://schemas.microsoft.com/office/drawing/2014/main" val="10003"/>
                  </a:ext>
                </a:extLst>
              </a:tr>
              <a:tr h="358634">
                <a:tc>
                  <a:txBody>
                    <a:bodyPr/>
                    <a:lstStyle/>
                    <a:p>
                      <a:r>
                        <a:rPr lang="en-US" sz="1600" b="1" dirty="0"/>
                        <a:t>Preclinical</a:t>
                      </a:r>
                      <a:r>
                        <a:rPr lang="en-US" sz="1600" b="1" baseline="0" dirty="0"/>
                        <a:t> Testing</a:t>
                      </a:r>
                      <a:endParaRPr lang="en-IN" sz="1600" b="1" dirty="0"/>
                    </a:p>
                  </a:txBody>
                  <a:tcPr/>
                </a:tc>
                <a:tc>
                  <a:txBody>
                    <a:bodyPr/>
                    <a:lstStyle/>
                    <a:p>
                      <a:endParaRPr lang="en-IN" sz="1600" dirty="0"/>
                    </a:p>
                  </a:txBody>
                  <a:tcPr/>
                </a:tc>
                <a:extLst>
                  <a:ext uri="{0D108BD9-81ED-4DB2-BD59-A6C34878D82A}">
                    <a16:rowId xmlns:a16="http://schemas.microsoft.com/office/drawing/2014/main" val="10004"/>
                  </a:ext>
                </a:extLst>
              </a:tr>
              <a:tr h="358634">
                <a:tc>
                  <a:txBody>
                    <a:bodyPr/>
                    <a:lstStyle/>
                    <a:p>
                      <a:r>
                        <a:rPr lang="en-US" sz="1600" dirty="0"/>
                        <a:t>Toxicology &amp; Safety testing</a:t>
                      </a:r>
                      <a:endParaRPr lang="en-IN" sz="1600" dirty="0"/>
                    </a:p>
                  </a:txBody>
                  <a:tcPr/>
                </a:tc>
                <a:tc>
                  <a:txBody>
                    <a:bodyPr/>
                    <a:lstStyle/>
                    <a:p>
                      <a:r>
                        <a:rPr lang="en-US" sz="1600" dirty="0"/>
                        <a:t>4.5</a:t>
                      </a:r>
                      <a:endParaRPr lang="en-IN" sz="1600" dirty="0"/>
                    </a:p>
                  </a:txBody>
                  <a:tcPr/>
                </a:tc>
                <a:extLst>
                  <a:ext uri="{0D108BD9-81ED-4DB2-BD59-A6C34878D82A}">
                    <a16:rowId xmlns:a16="http://schemas.microsoft.com/office/drawing/2014/main" val="10005"/>
                  </a:ext>
                </a:extLst>
              </a:tr>
              <a:tr h="358634">
                <a:tc>
                  <a:txBody>
                    <a:bodyPr/>
                    <a:lstStyle/>
                    <a:p>
                      <a:r>
                        <a:rPr lang="en-US" sz="1600" dirty="0"/>
                        <a:t>Pharmaceutical Dosage Formulation</a:t>
                      </a:r>
                      <a:endParaRPr lang="en-IN" sz="1600" dirty="0"/>
                    </a:p>
                  </a:txBody>
                  <a:tcPr/>
                </a:tc>
                <a:tc>
                  <a:txBody>
                    <a:bodyPr/>
                    <a:lstStyle/>
                    <a:p>
                      <a:r>
                        <a:rPr lang="en-US" sz="1600" u="sng" dirty="0"/>
                        <a:t>7.3</a:t>
                      </a:r>
                      <a:endParaRPr lang="en-IN" sz="1600" u="sng" dirty="0"/>
                    </a:p>
                  </a:txBody>
                  <a:tcPr/>
                </a:tc>
                <a:extLst>
                  <a:ext uri="{0D108BD9-81ED-4DB2-BD59-A6C34878D82A}">
                    <a16:rowId xmlns:a16="http://schemas.microsoft.com/office/drawing/2014/main" val="10006"/>
                  </a:ext>
                </a:extLst>
              </a:tr>
              <a:tr h="358634">
                <a:tc>
                  <a:txBody>
                    <a:bodyPr/>
                    <a:lstStyle/>
                    <a:p>
                      <a:r>
                        <a:rPr lang="en-US" sz="1600" b="1" dirty="0"/>
                        <a:t>Clinical Trials</a:t>
                      </a:r>
                      <a:endParaRPr lang="en-IN" sz="1600" b="1" dirty="0"/>
                    </a:p>
                  </a:txBody>
                  <a:tcPr/>
                </a:tc>
                <a:tc>
                  <a:txBody>
                    <a:bodyPr/>
                    <a:lstStyle/>
                    <a:p>
                      <a:endParaRPr lang="en-IN" sz="1600" dirty="0"/>
                    </a:p>
                  </a:txBody>
                  <a:tcPr/>
                </a:tc>
                <a:extLst>
                  <a:ext uri="{0D108BD9-81ED-4DB2-BD59-A6C34878D82A}">
                    <a16:rowId xmlns:a16="http://schemas.microsoft.com/office/drawing/2014/main" val="10007"/>
                  </a:ext>
                </a:extLst>
              </a:tr>
              <a:tr h="358634">
                <a:tc>
                  <a:txBody>
                    <a:bodyPr/>
                    <a:lstStyle/>
                    <a:p>
                      <a:r>
                        <a:rPr lang="en-US" sz="1600" dirty="0"/>
                        <a:t>Phase</a:t>
                      </a:r>
                      <a:r>
                        <a:rPr lang="en-US" sz="1600" baseline="0" dirty="0"/>
                        <a:t> I, II, III</a:t>
                      </a:r>
                      <a:endParaRPr lang="en-IN" sz="1600" dirty="0"/>
                    </a:p>
                  </a:txBody>
                  <a:tcPr/>
                </a:tc>
                <a:tc>
                  <a:txBody>
                    <a:bodyPr/>
                    <a:lstStyle/>
                    <a:p>
                      <a:r>
                        <a:rPr lang="en-US" sz="1600" dirty="0"/>
                        <a:t>29.1</a:t>
                      </a:r>
                      <a:endParaRPr lang="en-IN" sz="1600" dirty="0"/>
                    </a:p>
                  </a:txBody>
                  <a:tcPr/>
                </a:tc>
                <a:extLst>
                  <a:ext uri="{0D108BD9-81ED-4DB2-BD59-A6C34878D82A}">
                    <a16:rowId xmlns:a16="http://schemas.microsoft.com/office/drawing/2014/main" val="10008"/>
                  </a:ext>
                </a:extLst>
              </a:tr>
              <a:tr h="358634">
                <a:tc>
                  <a:txBody>
                    <a:bodyPr/>
                    <a:lstStyle/>
                    <a:p>
                      <a:r>
                        <a:rPr lang="en-US" sz="1600" dirty="0"/>
                        <a:t>Phase IV</a:t>
                      </a:r>
                      <a:endParaRPr lang="en-IN" sz="1600" dirty="0"/>
                    </a:p>
                  </a:txBody>
                  <a:tcPr/>
                </a:tc>
                <a:tc>
                  <a:txBody>
                    <a:bodyPr/>
                    <a:lstStyle/>
                    <a:p>
                      <a:r>
                        <a:rPr lang="en-US" sz="1600" dirty="0"/>
                        <a:t>11.7</a:t>
                      </a:r>
                      <a:endParaRPr lang="en-IN" sz="1600" dirty="0"/>
                    </a:p>
                  </a:txBody>
                  <a:tcPr/>
                </a:tc>
                <a:extLst>
                  <a:ext uri="{0D108BD9-81ED-4DB2-BD59-A6C34878D82A}">
                    <a16:rowId xmlns:a16="http://schemas.microsoft.com/office/drawing/2014/main" val="10009"/>
                  </a:ext>
                </a:extLst>
              </a:tr>
              <a:tr h="358634">
                <a:tc>
                  <a:txBody>
                    <a:bodyPr/>
                    <a:lstStyle/>
                    <a:p>
                      <a:r>
                        <a:rPr lang="en-US" sz="1600" dirty="0"/>
                        <a:t>Manufacturing &amp; QC</a:t>
                      </a:r>
                      <a:endParaRPr lang="en-IN" sz="1600" dirty="0"/>
                    </a:p>
                  </a:txBody>
                  <a:tcPr/>
                </a:tc>
                <a:tc>
                  <a:txBody>
                    <a:bodyPr/>
                    <a:lstStyle/>
                    <a:p>
                      <a:r>
                        <a:rPr lang="en-US" sz="1600" dirty="0"/>
                        <a:t>8.3</a:t>
                      </a:r>
                      <a:endParaRPr lang="en-IN" sz="1600" dirty="0"/>
                    </a:p>
                  </a:txBody>
                  <a:tcPr/>
                </a:tc>
                <a:extLst>
                  <a:ext uri="{0D108BD9-81ED-4DB2-BD59-A6C34878D82A}">
                    <a16:rowId xmlns:a16="http://schemas.microsoft.com/office/drawing/2014/main" val="10010"/>
                  </a:ext>
                </a:extLst>
              </a:tr>
              <a:tr h="358634">
                <a:tc>
                  <a:txBody>
                    <a:bodyPr/>
                    <a:lstStyle/>
                    <a:p>
                      <a:r>
                        <a:rPr lang="en-US" sz="1600" dirty="0"/>
                        <a:t>IND &amp; NDA</a:t>
                      </a:r>
                      <a:endParaRPr lang="en-IN" sz="1600" dirty="0"/>
                    </a:p>
                  </a:txBody>
                  <a:tcPr/>
                </a:tc>
                <a:tc>
                  <a:txBody>
                    <a:bodyPr/>
                    <a:lstStyle/>
                    <a:p>
                      <a:r>
                        <a:rPr lang="en-US" sz="1600" dirty="0"/>
                        <a:t>4.1</a:t>
                      </a:r>
                      <a:endParaRPr lang="en-IN" sz="1600" dirty="0"/>
                    </a:p>
                  </a:txBody>
                  <a:tcPr/>
                </a:tc>
                <a:extLst>
                  <a:ext uri="{0D108BD9-81ED-4DB2-BD59-A6C34878D82A}">
                    <a16:rowId xmlns:a16="http://schemas.microsoft.com/office/drawing/2014/main" val="10011"/>
                  </a:ext>
                </a:extLst>
              </a:tr>
              <a:tr h="358634">
                <a:tc>
                  <a:txBody>
                    <a:bodyPr/>
                    <a:lstStyle/>
                    <a:p>
                      <a:r>
                        <a:rPr lang="en-US" sz="1600" dirty="0"/>
                        <a:t>Bioavailability</a:t>
                      </a:r>
                      <a:endParaRPr lang="en-IN" sz="1600" dirty="0"/>
                    </a:p>
                  </a:txBody>
                  <a:tcPr/>
                </a:tc>
                <a:tc>
                  <a:txBody>
                    <a:bodyPr/>
                    <a:lstStyle/>
                    <a:p>
                      <a:r>
                        <a:rPr lang="en-US" sz="1600" dirty="0"/>
                        <a:t>1.8</a:t>
                      </a:r>
                      <a:endParaRPr lang="en-IN" sz="1600" dirty="0"/>
                    </a:p>
                  </a:txBody>
                  <a:tcPr/>
                </a:tc>
                <a:extLst>
                  <a:ext uri="{0D108BD9-81ED-4DB2-BD59-A6C34878D82A}">
                    <a16:rowId xmlns:a16="http://schemas.microsoft.com/office/drawing/2014/main" val="10012"/>
                  </a:ext>
                </a:extLst>
              </a:tr>
              <a:tr h="358634">
                <a:tc>
                  <a:txBody>
                    <a:bodyPr/>
                    <a:lstStyle/>
                    <a:p>
                      <a:r>
                        <a:rPr lang="en-US" sz="1600" dirty="0"/>
                        <a:t>Others</a:t>
                      </a:r>
                      <a:endParaRPr lang="en-IN" sz="1600" dirty="0"/>
                    </a:p>
                  </a:txBody>
                  <a:tcPr/>
                </a:tc>
                <a:tc>
                  <a:txBody>
                    <a:bodyPr/>
                    <a:lstStyle/>
                    <a:p>
                      <a:r>
                        <a:rPr lang="en-US" sz="1600" dirty="0"/>
                        <a:t>9.0</a:t>
                      </a:r>
                      <a:endParaRPr lang="en-IN" sz="1600" dirty="0"/>
                    </a:p>
                  </a:txBody>
                  <a:tcPr/>
                </a:tc>
                <a:extLst>
                  <a:ext uri="{0D108BD9-81ED-4DB2-BD59-A6C34878D82A}">
                    <a16:rowId xmlns:a16="http://schemas.microsoft.com/office/drawing/2014/main" val="10013"/>
                  </a:ext>
                </a:extLst>
              </a:tr>
              <a:tr h="358634">
                <a:tc>
                  <a:txBody>
                    <a:bodyPr/>
                    <a:lstStyle/>
                    <a:p>
                      <a:r>
                        <a:rPr lang="en-US" sz="1600" b="1" dirty="0"/>
                        <a:t>Total</a:t>
                      </a:r>
                      <a:endParaRPr lang="en-IN" sz="1600" b="1" dirty="0"/>
                    </a:p>
                  </a:txBody>
                  <a:tcPr/>
                </a:tc>
                <a:tc>
                  <a:txBody>
                    <a:bodyPr/>
                    <a:lstStyle/>
                    <a:p>
                      <a:r>
                        <a:rPr lang="en-US" sz="1600" dirty="0"/>
                        <a:t>100.0</a:t>
                      </a:r>
                      <a:endParaRPr lang="en-IN" sz="1600"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650256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3">
            <a:extLst>
              <a:ext uri="{FF2B5EF4-FFF2-40B4-BE49-F238E27FC236}">
                <a16:creationId xmlns:a16="http://schemas.microsoft.com/office/drawing/2014/main" id="{C3CDC40A-41F6-4C77-956C-FF57D88F67B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58044" y="908720"/>
            <a:ext cx="7427912" cy="52816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2" name="Text Box 4">
            <a:extLst>
              <a:ext uri="{FF2B5EF4-FFF2-40B4-BE49-F238E27FC236}">
                <a16:creationId xmlns:a16="http://schemas.microsoft.com/office/drawing/2014/main" id="{4DBD80BD-3833-4728-BF08-D1D97B887B24}"/>
              </a:ext>
            </a:extLst>
          </p:cNvPr>
          <p:cNvSpPr txBox="1">
            <a:spLocks noChangeArrowheads="1"/>
          </p:cNvSpPr>
          <p:nvPr/>
        </p:nvSpPr>
        <p:spPr bwMode="auto">
          <a:xfrm>
            <a:off x="71500" y="179348"/>
            <a:ext cx="39334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Dihedral angles of the main chain</a:t>
            </a:r>
          </a:p>
        </p:txBody>
      </p:sp>
    </p:spTree>
    <p:extLst>
      <p:ext uri="{BB962C8B-B14F-4D97-AF65-F5344CB8AC3E}">
        <p14:creationId xmlns:p14="http://schemas.microsoft.com/office/powerpoint/2010/main" val="86255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Text Box 3">
            <a:extLst>
              <a:ext uri="{FF2B5EF4-FFF2-40B4-BE49-F238E27FC236}">
                <a16:creationId xmlns:a16="http://schemas.microsoft.com/office/drawing/2014/main" id="{BD54B30F-21A0-4582-81F5-8C53471B4E0C}"/>
              </a:ext>
            </a:extLst>
          </p:cNvPr>
          <p:cNvSpPr txBox="1">
            <a:spLocks noChangeArrowheads="1"/>
          </p:cNvSpPr>
          <p:nvPr/>
        </p:nvSpPr>
        <p:spPr bwMode="auto">
          <a:xfrm>
            <a:off x="71500" y="188640"/>
            <a:ext cx="3524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Secondary structural elements</a:t>
            </a:r>
          </a:p>
        </p:txBody>
      </p:sp>
      <p:pic>
        <p:nvPicPr>
          <p:cNvPr id="131078" name="Picture 6">
            <a:extLst>
              <a:ext uri="{FF2B5EF4-FFF2-40B4-BE49-F238E27FC236}">
                <a16:creationId xmlns:a16="http://schemas.microsoft.com/office/drawing/2014/main" id="{EC537CD8-ACA6-45D1-9086-580F01F33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782" y="1160748"/>
            <a:ext cx="7056437" cy="447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38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ext Box 3">
            <a:extLst>
              <a:ext uri="{FF2B5EF4-FFF2-40B4-BE49-F238E27FC236}">
                <a16:creationId xmlns:a16="http://schemas.microsoft.com/office/drawing/2014/main" id="{68B4C361-A723-42BD-8E4B-7E0C70D35C91}"/>
              </a:ext>
            </a:extLst>
          </p:cNvPr>
          <p:cNvSpPr txBox="1">
            <a:spLocks noChangeArrowheads="1"/>
          </p:cNvSpPr>
          <p:nvPr/>
        </p:nvSpPr>
        <p:spPr bwMode="auto">
          <a:xfrm>
            <a:off x="107504" y="181968"/>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Super-secondary structure</a:t>
            </a:r>
          </a:p>
        </p:txBody>
      </p:sp>
      <p:pic>
        <p:nvPicPr>
          <p:cNvPr id="132100" name="Picture 4">
            <a:extLst>
              <a:ext uri="{FF2B5EF4-FFF2-40B4-BE49-F238E27FC236}">
                <a16:creationId xmlns:a16="http://schemas.microsoft.com/office/drawing/2014/main" id="{816DB0A2-9D0E-46DF-9B36-725A47CF434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043781" y="1076102"/>
            <a:ext cx="7056438" cy="47291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49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ext Box 3">
            <a:extLst>
              <a:ext uri="{FF2B5EF4-FFF2-40B4-BE49-F238E27FC236}">
                <a16:creationId xmlns:a16="http://schemas.microsoft.com/office/drawing/2014/main" id="{C81E7EB3-A84D-4746-AAB3-882E68075479}"/>
              </a:ext>
            </a:extLst>
          </p:cNvPr>
          <p:cNvSpPr txBox="1">
            <a:spLocks noChangeArrowheads="1"/>
          </p:cNvSpPr>
          <p:nvPr/>
        </p:nvSpPr>
        <p:spPr bwMode="auto">
          <a:xfrm>
            <a:off x="71500" y="181968"/>
            <a:ext cx="1149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Domains</a:t>
            </a:r>
          </a:p>
        </p:txBody>
      </p:sp>
      <p:pic>
        <p:nvPicPr>
          <p:cNvPr id="133125" name="Picture 5">
            <a:extLst>
              <a:ext uri="{FF2B5EF4-FFF2-40B4-BE49-F238E27FC236}">
                <a16:creationId xmlns:a16="http://schemas.microsoft.com/office/drawing/2014/main" id="{7DD122CE-B192-4FB1-BBD8-CF271DD6C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980728"/>
            <a:ext cx="7705725" cy="512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995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a:extLst>
              <a:ext uri="{FF2B5EF4-FFF2-40B4-BE49-F238E27FC236}">
                <a16:creationId xmlns:a16="http://schemas.microsoft.com/office/drawing/2014/main" id="{BB0E2E02-338A-4A00-824F-00753A68DA6A}"/>
              </a:ext>
            </a:extLst>
          </p:cNvPr>
          <p:cNvSpPr txBox="1">
            <a:spLocks noChangeArrowheads="1"/>
          </p:cNvSpPr>
          <p:nvPr/>
        </p:nvSpPr>
        <p:spPr bwMode="auto">
          <a:xfrm>
            <a:off x="71500" y="188640"/>
            <a:ext cx="210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Globular Proteins</a:t>
            </a:r>
          </a:p>
        </p:txBody>
      </p:sp>
      <p:pic>
        <p:nvPicPr>
          <p:cNvPr id="134149" name="Picture 5">
            <a:extLst>
              <a:ext uri="{FF2B5EF4-FFF2-40B4-BE49-F238E27FC236}">
                <a16:creationId xmlns:a16="http://schemas.microsoft.com/office/drawing/2014/main" id="{8BB22368-55DD-4902-85BC-BD94AD164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6792"/>
            <a:ext cx="7343775" cy="376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772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a:extLst>
              <a:ext uri="{FF2B5EF4-FFF2-40B4-BE49-F238E27FC236}">
                <a16:creationId xmlns:a16="http://schemas.microsoft.com/office/drawing/2014/main" id="{02745918-1BB6-4F5B-A585-8BEB0D40C40F}"/>
              </a:ext>
            </a:extLst>
          </p:cNvPr>
          <p:cNvSpPr txBox="1">
            <a:spLocks noChangeArrowheads="1"/>
          </p:cNvSpPr>
          <p:nvPr/>
        </p:nvSpPr>
        <p:spPr bwMode="auto">
          <a:xfrm>
            <a:off x="71500" y="179348"/>
            <a:ext cx="2281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Protein aggregates</a:t>
            </a:r>
          </a:p>
        </p:txBody>
      </p:sp>
      <p:pic>
        <p:nvPicPr>
          <p:cNvPr id="135173" name="Picture 5">
            <a:extLst>
              <a:ext uri="{FF2B5EF4-FFF2-40B4-BE49-F238E27FC236}">
                <a16:creationId xmlns:a16="http://schemas.microsoft.com/office/drawing/2014/main" id="{638E3B37-5035-458B-9834-2A958D1B5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32756"/>
            <a:ext cx="676910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8010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3">
            <a:extLst>
              <a:ext uri="{FF2B5EF4-FFF2-40B4-BE49-F238E27FC236}">
                <a16:creationId xmlns:a16="http://schemas.microsoft.com/office/drawing/2014/main" id="{E44C325C-63DC-4111-B686-A6430C47CE74}"/>
              </a:ext>
            </a:extLst>
          </p:cNvPr>
          <p:cNvSpPr txBox="1">
            <a:spLocks noChangeArrowheads="1"/>
          </p:cNvSpPr>
          <p:nvPr/>
        </p:nvSpPr>
        <p:spPr bwMode="auto">
          <a:xfrm>
            <a:off x="71500" y="178753"/>
            <a:ext cx="3863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Sequence / structure relationship</a:t>
            </a:r>
          </a:p>
        </p:txBody>
      </p:sp>
      <p:pic>
        <p:nvPicPr>
          <p:cNvPr id="136197" name="Picture 5">
            <a:extLst>
              <a:ext uri="{FF2B5EF4-FFF2-40B4-BE49-F238E27FC236}">
                <a16:creationId xmlns:a16="http://schemas.microsoft.com/office/drawing/2014/main" id="{04CB28EC-2F8F-4001-B175-19A317105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1376772"/>
            <a:ext cx="727392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158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 Box 3">
            <a:extLst>
              <a:ext uri="{FF2B5EF4-FFF2-40B4-BE49-F238E27FC236}">
                <a16:creationId xmlns:a16="http://schemas.microsoft.com/office/drawing/2014/main" id="{D14FF590-6BA4-4FFC-BE96-C12E0F405858}"/>
              </a:ext>
            </a:extLst>
          </p:cNvPr>
          <p:cNvSpPr txBox="1">
            <a:spLocks noChangeArrowheads="1"/>
          </p:cNvSpPr>
          <p:nvPr/>
        </p:nvSpPr>
        <p:spPr bwMode="auto">
          <a:xfrm>
            <a:off x="71500" y="181968"/>
            <a:ext cx="4031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Root mean square deviation(rmsd)</a:t>
            </a:r>
          </a:p>
        </p:txBody>
      </p:sp>
      <p:pic>
        <p:nvPicPr>
          <p:cNvPr id="137221" name="Picture 5">
            <a:extLst>
              <a:ext uri="{FF2B5EF4-FFF2-40B4-BE49-F238E27FC236}">
                <a16:creationId xmlns:a16="http://schemas.microsoft.com/office/drawing/2014/main" id="{B02CD86A-D60F-413A-B1E1-7F4446F59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088" y="1340768"/>
            <a:ext cx="672782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362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ext Box 3">
            <a:extLst>
              <a:ext uri="{FF2B5EF4-FFF2-40B4-BE49-F238E27FC236}">
                <a16:creationId xmlns:a16="http://schemas.microsoft.com/office/drawing/2014/main" id="{6FE4B0B9-B0D4-4039-81BD-25FC59DCB49F}"/>
              </a:ext>
            </a:extLst>
          </p:cNvPr>
          <p:cNvSpPr txBox="1">
            <a:spLocks noChangeArrowheads="1"/>
          </p:cNvSpPr>
          <p:nvPr/>
        </p:nvSpPr>
        <p:spPr bwMode="auto">
          <a:xfrm>
            <a:off x="71500" y="179348"/>
            <a:ext cx="48009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Rigid body movements incerase the rmsd</a:t>
            </a:r>
          </a:p>
        </p:txBody>
      </p:sp>
      <p:pic>
        <p:nvPicPr>
          <p:cNvPr id="138246" name="Picture 6">
            <a:extLst>
              <a:ext uri="{FF2B5EF4-FFF2-40B4-BE49-F238E27FC236}">
                <a16:creationId xmlns:a16="http://schemas.microsoft.com/office/drawing/2014/main" id="{3551F0D7-E881-4164-9E2C-419F0A90E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95164"/>
            <a:ext cx="648017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643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Text Box 3">
            <a:extLst>
              <a:ext uri="{FF2B5EF4-FFF2-40B4-BE49-F238E27FC236}">
                <a16:creationId xmlns:a16="http://schemas.microsoft.com/office/drawing/2014/main" id="{C488E368-B312-4CA8-B703-56F1A5F40A16}"/>
              </a:ext>
            </a:extLst>
          </p:cNvPr>
          <p:cNvSpPr txBox="1">
            <a:spLocks noChangeArrowheads="1"/>
          </p:cNvSpPr>
          <p:nvPr/>
        </p:nvSpPr>
        <p:spPr bwMode="auto">
          <a:xfrm>
            <a:off x="71500" y="181968"/>
            <a:ext cx="73107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Secondary structure identity as a measure for structural identity</a:t>
            </a:r>
          </a:p>
        </p:txBody>
      </p:sp>
      <p:pic>
        <p:nvPicPr>
          <p:cNvPr id="142341" name="Picture 5">
            <a:extLst>
              <a:ext uri="{FF2B5EF4-FFF2-40B4-BE49-F238E27FC236}">
                <a16:creationId xmlns:a16="http://schemas.microsoft.com/office/drawing/2014/main" id="{4C7E59CE-300D-4CEC-ACC9-82E0A6191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69" y="1232756"/>
            <a:ext cx="7129462" cy="458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2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4A347301-BE3E-4298-BB8A-38F1477827BF}"/>
              </a:ext>
            </a:extLst>
          </p:cNvPr>
          <p:cNvGraphicFramePr>
            <a:graphicFrameLocks noGrp="1"/>
          </p:cNvGraphicFramePr>
          <p:nvPr>
            <p:extLst>
              <p:ext uri="{D42A27DB-BD31-4B8C-83A1-F6EECF244321}">
                <p14:modId xmlns:p14="http://schemas.microsoft.com/office/powerpoint/2010/main" val="1183864585"/>
              </p:ext>
            </p:extLst>
          </p:nvPr>
        </p:nvGraphicFramePr>
        <p:xfrm>
          <a:off x="305528" y="1701091"/>
          <a:ext cx="8532945" cy="4565889"/>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990108">
                  <a:extLst>
                    <a:ext uri="{9D8B030D-6E8A-4147-A177-3AD203B41FA5}">
                      <a16:colId xmlns:a16="http://schemas.microsoft.com/office/drawing/2014/main" val="20002"/>
                    </a:ext>
                  </a:extLst>
                </a:gridCol>
                <a:gridCol w="750084">
                  <a:extLst>
                    <a:ext uri="{9D8B030D-6E8A-4147-A177-3AD203B41FA5}">
                      <a16:colId xmlns:a16="http://schemas.microsoft.com/office/drawing/2014/main" val="20003"/>
                    </a:ext>
                  </a:extLst>
                </a:gridCol>
                <a:gridCol w="948105">
                  <a:extLst>
                    <a:ext uri="{9D8B030D-6E8A-4147-A177-3AD203B41FA5}">
                      <a16:colId xmlns:a16="http://schemas.microsoft.com/office/drawing/2014/main" val="20004"/>
                    </a:ext>
                  </a:extLst>
                </a:gridCol>
                <a:gridCol w="948105">
                  <a:extLst>
                    <a:ext uri="{9D8B030D-6E8A-4147-A177-3AD203B41FA5}">
                      <a16:colId xmlns:a16="http://schemas.microsoft.com/office/drawing/2014/main" val="20005"/>
                    </a:ext>
                  </a:extLst>
                </a:gridCol>
                <a:gridCol w="948105">
                  <a:extLst>
                    <a:ext uri="{9D8B030D-6E8A-4147-A177-3AD203B41FA5}">
                      <a16:colId xmlns:a16="http://schemas.microsoft.com/office/drawing/2014/main" val="20006"/>
                    </a:ext>
                  </a:extLst>
                </a:gridCol>
                <a:gridCol w="948105">
                  <a:extLst>
                    <a:ext uri="{9D8B030D-6E8A-4147-A177-3AD203B41FA5}">
                      <a16:colId xmlns:a16="http://schemas.microsoft.com/office/drawing/2014/main" val="20007"/>
                    </a:ext>
                  </a:extLst>
                </a:gridCol>
                <a:gridCol w="948105">
                  <a:extLst>
                    <a:ext uri="{9D8B030D-6E8A-4147-A177-3AD203B41FA5}">
                      <a16:colId xmlns:a16="http://schemas.microsoft.com/office/drawing/2014/main" val="20008"/>
                    </a:ext>
                  </a:extLst>
                </a:gridCol>
              </a:tblGrid>
              <a:tr h="503773">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endParaRPr lang="ko-KR" altLang="en-US" sz="1000" b="1" dirty="0">
                        <a:solidFill>
                          <a:schemeClr val="tx1"/>
                        </a:solidFill>
                      </a:endParaRPr>
                    </a:p>
                  </a:txBody>
                  <a:tcPr marL="81243" marR="81243" marT="40622" marB="40622" anchor="ct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en-US" altLang="ko-KR" sz="1100" b="1" dirty="0">
                          <a:solidFill>
                            <a:srgbClr val="C00000"/>
                          </a:solidFill>
                        </a:rPr>
                        <a:t>Discovery</a:t>
                      </a:r>
                    </a:p>
                    <a:p>
                      <a:pPr algn="ctr" latinLnBrk="1"/>
                      <a:r>
                        <a:rPr lang="en-US" altLang="ko-KR" sz="1100" b="1" dirty="0">
                          <a:solidFill>
                            <a:srgbClr val="C00000"/>
                          </a:solidFill>
                        </a:rPr>
                        <a:t>(</a:t>
                      </a:r>
                      <a:r>
                        <a:rPr lang="ko-KR" altLang="en-US" sz="1100" b="1" dirty="0">
                          <a:solidFill>
                            <a:srgbClr val="C00000"/>
                          </a:solidFill>
                        </a:rPr>
                        <a:t>최적화가능</a:t>
                      </a:r>
                      <a:r>
                        <a:rPr lang="en-US" altLang="ko-KR" sz="1100" b="1" dirty="0">
                          <a:solidFill>
                            <a:srgbClr val="C00000"/>
                          </a:solidFill>
                        </a:rPr>
                        <a:t>)</a:t>
                      </a:r>
                      <a:endParaRPr lang="ko-KR" altLang="en-US" sz="1000" b="1" dirty="0">
                        <a:solidFill>
                          <a:srgbClr val="C00000"/>
                        </a:solidFill>
                      </a:endParaRPr>
                    </a:p>
                  </a:txBody>
                  <a:tcPr marL="81243" marR="81243" marT="40622" marB="40622" anchor="ctr">
                    <a:solidFill>
                      <a:srgbClr val="92D050"/>
                    </a:solid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dirty="0"/>
                        <a:t>비임상</a:t>
                      </a:r>
                      <a:r>
                        <a:rPr lang="ko-KR" altLang="en-US" sz="1000" baseline="0" dirty="0"/>
                        <a:t> 시험</a:t>
                      </a:r>
                      <a:endParaRPr lang="en-US" altLang="ko-KR" sz="1000" baseline="0" dirty="0"/>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a:solidFill>
                            <a:srgbClr val="FFFF00"/>
                          </a:solidFill>
                        </a:rPr>
                        <a:t>(</a:t>
                      </a:r>
                      <a:r>
                        <a:rPr lang="ko-KR" altLang="en-US" sz="1000" b="1" baseline="0" dirty="0">
                          <a:solidFill>
                            <a:srgbClr val="FFFF00"/>
                          </a:solidFill>
                        </a:rPr>
                        <a:t>고정항목</a:t>
                      </a:r>
                      <a:r>
                        <a:rPr lang="en-US" altLang="ko-KR" sz="1000" b="1" baseline="0" dirty="0">
                          <a:solidFill>
                            <a:srgbClr val="FFFF00"/>
                          </a:solidFill>
                        </a:rPr>
                        <a:t>)</a:t>
                      </a:r>
                      <a:endParaRPr lang="ko-KR" altLang="en-US" sz="1000" b="1" dirty="0">
                        <a:solidFill>
                          <a:srgbClr val="FFFF00"/>
                        </a:solidFill>
                      </a:endParaRPr>
                    </a:p>
                  </a:txBody>
                  <a:tcPr marL="81243" marR="81243" marT="40622" marB="40622" anchor="ct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dirty="0" err="1"/>
                        <a:t>식약처</a:t>
                      </a:r>
                      <a:endParaRPr lang="en-US" altLang="ko-KR" sz="1000" dirty="0"/>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a:solidFill>
                            <a:srgbClr val="FFFF00"/>
                          </a:solidFill>
                        </a:rPr>
                        <a:t>(</a:t>
                      </a:r>
                      <a:r>
                        <a:rPr lang="ko-KR" altLang="en-US" sz="1000" b="1" baseline="0" dirty="0">
                          <a:solidFill>
                            <a:srgbClr val="FFFF00"/>
                          </a:solidFill>
                        </a:rPr>
                        <a:t>고정항목</a:t>
                      </a:r>
                      <a:r>
                        <a:rPr lang="en-US" altLang="ko-KR" sz="1000" b="1" baseline="0" dirty="0">
                          <a:solidFill>
                            <a:srgbClr val="FFFF00"/>
                          </a:solidFill>
                        </a:rPr>
                        <a:t>)</a:t>
                      </a:r>
                      <a:endParaRPr lang="ko-KR" altLang="en-US" sz="1000" b="1" dirty="0">
                        <a:solidFill>
                          <a:srgbClr val="FFFF00"/>
                        </a:solidFill>
                      </a:endParaRPr>
                    </a:p>
                  </a:txBody>
                  <a:tcPr marL="81243" marR="81243" marT="40622" marB="40622" anchor="ctr"/>
                </a:tc>
                <a:tc gridSpan="3">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dirty="0"/>
                        <a:t>임상</a:t>
                      </a:r>
                      <a:r>
                        <a:rPr lang="ko-KR" altLang="en-US" sz="1000" baseline="0" dirty="0"/>
                        <a:t> 시험</a:t>
                      </a:r>
                      <a:endParaRPr lang="en-US" altLang="ko-KR" sz="1000" baseline="0" dirty="0"/>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a:solidFill>
                            <a:srgbClr val="FFFF00"/>
                          </a:solidFill>
                        </a:rPr>
                        <a:t>(</a:t>
                      </a:r>
                      <a:r>
                        <a:rPr lang="ko-KR" altLang="en-US" sz="1000" b="1" baseline="0" dirty="0">
                          <a:solidFill>
                            <a:srgbClr val="FFFF00"/>
                          </a:solidFill>
                        </a:rPr>
                        <a:t>고정항목</a:t>
                      </a:r>
                      <a:r>
                        <a:rPr lang="en-US" altLang="ko-KR" sz="1000" b="1" baseline="0" dirty="0">
                          <a:solidFill>
                            <a:srgbClr val="FFFF00"/>
                          </a:solidFill>
                        </a:rPr>
                        <a:t>)</a:t>
                      </a:r>
                      <a:endParaRPr lang="ko-KR" altLang="en-US" sz="1000" b="1" dirty="0">
                        <a:solidFill>
                          <a:srgbClr val="FFFF00"/>
                        </a:solidFill>
                      </a:endParaRPr>
                    </a:p>
                  </a:txBody>
                  <a:tcPr marL="81243" marR="81243" marT="40622" marB="40622" anchor="ctr"/>
                </a:tc>
                <a:tc hMerge="1">
                  <a:txBody>
                    <a:bodyPr/>
                    <a:lstStyle/>
                    <a:p>
                      <a:pPr latinLnBrk="1"/>
                      <a:endParaRPr lang="ko-KR" altLang="en-US" sz="1000" dirty="0">
                        <a:solidFill>
                          <a:schemeClr val="tx1"/>
                        </a:solidFill>
                      </a:endParaRPr>
                    </a:p>
                  </a:txBody>
                  <a:tcPr anchor="ctr"/>
                </a:tc>
                <a:tc hMerge="1">
                  <a:txBody>
                    <a:bodyPr/>
                    <a:lstStyle/>
                    <a:p>
                      <a:pPr latinLnBrk="1"/>
                      <a:endParaRPr lang="ko-KR" altLang="en-US" sz="1000" dirty="0">
                        <a:solidFill>
                          <a:schemeClr val="tx1"/>
                        </a:solidFill>
                      </a:endParaRPr>
                    </a:p>
                  </a:txBody>
                  <a:tcPr anchor="ct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1" dirty="0" err="1">
                          <a:solidFill>
                            <a:schemeClr val="bg1"/>
                          </a:solidFill>
                        </a:rPr>
                        <a:t>식약처</a:t>
                      </a:r>
                      <a:endParaRPr lang="en-US" altLang="ko-KR" sz="1000" b="1" dirty="0">
                        <a:solidFill>
                          <a:schemeClr val="bg1"/>
                        </a:solidFill>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a:solidFill>
                            <a:srgbClr val="FFFF00"/>
                          </a:solidFill>
                        </a:rPr>
                        <a:t>(</a:t>
                      </a:r>
                      <a:r>
                        <a:rPr lang="ko-KR" altLang="en-US" sz="1000" b="1" baseline="0" dirty="0">
                          <a:solidFill>
                            <a:srgbClr val="FFFF00"/>
                          </a:solidFill>
                        </a:rPr>
                        <a:t>고정항목</a:t>
                      </a:r>
                      <a:r>
                        <a:rPr lang="en-US" altLang="ko-KR" sz="1000" b="1" baseline="0" dirty="0">
                          <a:solidFill>
                            <a:srgbClr val="FFFF00"/>
                          </a:solidFill>
                        </a:rPr>
                        <a:t>)</a:t>
                      </a:r>
                      <a:endParaRPr lang="ko-KR" altLang="en-US" sz="1000" b="1" dirty="0">
                        <a:solidFill>
                          <a:srgbClr val="FFFF00"/>
                        </a:solidFill>
                      </a:endParaRPr>
                    </a:p>
                  </a:txBody>
                  <a:tcPr marL="81243" marR="81243" marT="40622" marB="40622" anchor="ct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dirty="0"/>
                        <a:t>시장</a:t>
                      </a:r>
                      <a:endParaRPr lang="ko-KR" altLang="en-US" sz="1000" b="1" dirty="0">
                        <a:solidFill>
                          <a:schemeClr val="bg1"/>
                        </a:solidFill>
                      </a:endParaRPr>
                    </a:p>
                  </a:txBody>
                  <a:tcPr marL="81243" marR="81243" marT="40622" marB="40622" anchor="ctr"/>
                </a:tc>
                <a:extLst>
                  <a:ext uri="{0D108BD9-81ED-4DB2-BD59-A6C34878D82A}">
                    <a16:rowId xmlns:a16="http://schemas.microsoft.com/office/drawing/2014/main" val="10000"/>
                  </a:ext>
                </a:extLst>
              </a:tr>
              <a:tr h="630220">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50" b="1" dirty="0"/>
                        <a:t>단계</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탐색연구</a:t>
                      </a:r>
                    </a:p>
                  </a:txBody>
                  <a:tcPr marL="81243" marR="81243" marT="40622" marB="40622" anchor="ctr">
                    <a:solidFill>
                      <a:srgbClr val="92D050"/>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동물실험</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IND</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1</a:t>
                      </a:r>
                      <a:r>
                        <a:rPr lang="ko-KR" altLang="en-US" sz="1000" b="1" dirty="0"/>
                        <a:t>상</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2</a:t>
                      </a:r>
                      <a:r>
                        <a:rPr lang="ko-KR" altLang="en-US" sz="1000" b="1" dirty="0"/>
                        <a:t>상</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3</a:t>
                      </a:r>
                      <a:r>
                        <a:rPr lang="ko-KR" altLang="en-US" sz="1000" b="1" dirty="0"/>
                        <a:t>상</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NDA</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000" b="1" dirty="0"/>
                        <a:t>4</a:t>
                      </a:r>
                      <a:r>
                        <a:rPr lang="ko-KR" altLang="en-US" sz="1000" b="1" dirty="0"/>
                        <a:t>상</a:t>
                      </a:r>
                    </a:p>
                  </a:txBody>
                  <a:tcPr marL="81243" marR="81243" marT="40622" marB="40622" anchor="ctr"/>
                </a:tc>
                <a:extLst>
                  <a:ext uri="{0D108BD9-81ED-4DB2-BD59-A6C34878D82A}">
                    <a16:rowId xmlns:a16="http://schemas.microsoft.com/office/drawing/2014/main" val="10001"/>
                  </a:ext>
                </a:extLst>
              </a:tr>
              <a:tr h="1052750">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50" b="1" dirty="0"/>
                        <a:t>목표</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후보물질</a:t>
                      </a:r>
                      <a:endParaRPr lang="en-US" altLang="ko-KR" sz="1000" b="1" dirty="0"/>
                    </a:p>
                    <a:p>
                      <a:pPr algn="ctr" latinLnBrk="1"/>
                      <a:r>
                        <a:rPr lang="ko-KR" altLang="en-US" sz="1000" b="1" dirty="0"/>
                        <a:t>개발</a:t>
                      </a:r>
                      <a:endParaRPr lang="en-US" altLang="ko-KR" sz="1000" b="1" dirty="0"/>
                    </a:p>
                    <a:p>
                      <a:pPr algn="ctr" latinLnBrk="1"/>
                      <a:r>
                        <a:rPr lang="en-US" altLang="ko-KR" sz="1000" b="1" dirty="0"/>
                        <a:t>/</a:t>
                      </a:r>
                    </a:p>
                    <a:p>
                      <a:pPr algn="ctr" latinLnBrk="1"/>
                      <a:r>
                        <a:rPr lang="ko-KR" altLang="en-US" sz="1000" b="1" dirty="0"/>
                        <a:t>실험실 </a:t>
                      </a:r>
                      <a:r>
                        <a:rPr lang="en-US" altLang="ko-KR" sz="1000" b="1" dirty="0"/>
                        <a:t>test</a:t>
                      </a:r>
                      <a:endParaRPr lang="ko-KR" altLang="en-US" sz="1000" b="1" dirty="0"/>
                    </a:p>
                  </a:txBody>
                  <a:tcPr marL="81243" marR="81243" marT="40622" marB="40622" anchor="ctr">
                    <a:solidFill>
                      <a:srgbClr val="92D050"/>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a:t>동물대상안전성 및</a:t>
                      </a:r>
                      <a:endParaRPr lang="en-US" altLang="ko-KR" sz="1000" b="1"/>
                    </a:p>
                    <a:p>
                      <a:pPr algn="ctr" latinLnBrk="1"/>
                      <a:r>
                        <a:rPr lang="ko-KR" altLang="en-US" sz="1000" b="1"/>
                        <a:t>유효성확인</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인체 실험</a:t>
                      </a:r>
                      <a:endParaRPr lang="en-US" altLang="ko-KR" sz="1000" b="1" dirty="0"/>
                    </a:p>
                    <a:p>
                      <a:pPr algn="ctr" latinLnBrk="1"/>
                      <a:r>
                        <a:rPr lang="ko-KR" altLang="en-US" sz="1000" b="1" dirty="0"/>
                        <a:t>개시 신청</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안전성 및</a:t>
                      </a:r>
                      <a:endParaRPr lang="en-US" altLang="ko-KR" sz="1000" b="1" dirty="0"/>
                    </a:p>
                    <a:p>
                      <a:pPr algn="ctr" latinLnBrk="1"/>
                      <a:r>
                        <a:rPr lang="ko-KR" altLang="en-US" sz="1000" b="1" dirty="0" err="1"/>
                        <a:t>투약량</a:t>
                      </a:r>
                      <a:r>
                        <a:rPr lang="ko-KR" altLang="en-US" sz="1000" b="1" dirty="0"/>
                        <a:t> 측정</a:t>
                      </a:r>
                      <a:endParaRPr lang="en-US" altLang="ko-KR" sz="1000" b="1" dirty="0"/>
                    </a:p>
                    <a:p>
                      <a:pPr algn="ctr" latinLnBrk="1"/>
                      <a:r>
                        <a:rPr lang="en-US" altLang="ko-KR" sz="1000" b="1" dirty="0"/>
                        <a:t>(20~30</a:t>
                      </a:r>
                      <a:r>
                        <a:rPr lang="ko-KR" altLang="en-US" sz="1000" b="1" dirty="0"/>
                        <a:t>명의 </a:t>
                      </a:r>
                      <a:r>
                        <a:rPr lang="ko-KR" altLang="en-US" sz="1000" b="1" dirty="0">
                          <a:solidFill>
                            <a:srgbClr val="0070C0"/>
                          </a:solidFill>
                        </a:rPr>
                        <a:t>정상인</a:t>
                      </a:r>
                      <a:endParaRPr lang="en-US" altLang="ko-KR" sz="1000" b="1" dirty="0">
                        <a:solidFill>
                          <a:srgbClr val="0070C0"/>
                        </a:solidFill>
                      </a:endParaRPr>
                    </a:p>
                    <a:p>
                      <a:pPr algn="ctr" latinLnBrk="1"/>
                      <a:r>
                        <a:rPr lang="ko-KR" altLang="en-US" sz="1000" b="1" dirty="0" err="1"/>
                        <a:t>자원자</a:t>
                      </a:r>
                      <a:r>
                        <a:rPr lang="ko-KR" altLang="en-US" sz="1000" b="1" dirty="0"/>
                        <a:t> 대상</a:t>
                      </a:r>
                      <a:r>
                        <a:rPr lang="en-US" altLang="ko-KR" sz="1000" b="1" dirty="0"/>
                        <a:t>)</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약효</a:t>
                      </a:r>
                      <a:r>
                        <a:rPr lang="en-US" altLang="ko-KR" sz="1000" b="1" dirty="0"/>
                        <a:t>,</a:t>
                      </a:r>
                      <a:r>
                        <a:rPr lang="ko-KR" altLang="en-US" sz="1000" b="1" dirty="0"/>
                        <a:t> 부작용 확인</a:t>
                      </a:r>
                      <a:endParaRPr lang="en-US" altLang="ko-KR" sz="1000" b="1" dirty="0"/>
                    </a:p>
                    <a:p>
                      <a:pPr algn="ctr" latinLnBrk="1"/>
                      <a:r>
                        <a:rPr lang="en-US" altLang="ko-KR" sz="1000" b="1" dirty="0"/>
                        <a:t>(100~300</a:t>
                      </a:r>
                      <a:r>
                        <a:rPr lang="ko-KR" altLang="en-US" sz="1000" b="1" dirty="0"/>
                        <a:t>명 </a:t>
                      </a:r>
                      <a:r>
                        <a:rPr lang="ko-KR" altLang="en-US" sz="1000" b="1" dirty="0">
                          <a:solidFill>
                            <a:srgbClr val="C00000"/>
                          </a:solidFill>
                        </a:rPr>
                        <a:t>환자 </a:t>
                      </a:r>
                      <a:r>
                        <a:rPr lang="ko-KR" altLang="en-US" sz="1000" b="1" dirty="0" err="1">
                          <a:solidFill>
                            <a:srgbClr val="C00000"/>
                          </a:solidFill>
                        </a:rPr>
                        <a:t>자원자</a:t>
                      </a:r>
                      <a:r>
                        <a:rPr lang="ko-KR" altLang="en-US" sz="1000" b="1" dirty="0">
                          <a:solidFill>
                            <a:srgbClr val="C00000"/>
                          </a:solidFill>
                        </a:rPr>
                        <a:t> </a:t>
                      </a:r>
                      <a:r>
                        <a:rPr lang="ko-KR" altLang="en-US" sz="1000" b="1" dirty="0"/>
                        <a:t>대상</a:t>
                      </a:r>
                      <a:r>
                        <a:rPr lang="en-US" altLang="ko-KR" sz="1000" b="1" dirty="0"/>
                        <a:t>)</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약효 재확인 및 장기적</a:t>
                      </a:r>
                      <a:endParaRPr lang="en-US" altLang="ko-KR" sz="1000" b="1" dirty="0"/>
                    </a:p>
                    <a:p>
                      <a:pPr algn="ctr" latinLnBrk="1"/>
                      <a:r>
                        <a:rPr lang="ko-KR" altLang="en-US" sz="1000" b="1" dirty="0"/>
                        <a:t>안전성 확인</a:t>
                      </a:r>
                      <a:endParaRPr lang="en-US" altLang="ko-KR" sz="1000" b="1" dirty="0"/>
                    </a:p>
                    <a:p>
                      <a:pPr algn="ctr" latinLnBrk="1"/>
                      <a:r>
                        <a:rPr lang="en-US" altLang="ko-KR" sz="1000" b="1" dirty="0"/>
                        <a:t>(1000~5000</a:t>
                      </a:r>
                      <a:r>
                        <a:rPr lang="ko-KR" altLang="en-US" sz="1000" b="1" dirty="0"/>
                        <a:t>명의 </a:t>
                      </a:r>
                      <a:r>
                        <a:rPr lang="ko-KR" altLang="en-US" sz="1000" b="1" dirty="0">
                          <a:solidFill>
                            <a:srgbClr val="C00000"/>
                          </a:solidFill>
                        </a:rPr>
                        <a:t>환자</a:t>
                      </a:r>
                      <a:endParaRPr lang="en-US" altLang="ko-KR" sz="1000" b="1" dirty="0">
                        <a:solidFill>
                          <a:srgbClr val="C00000"/>
                        </a:solidFill>
                      </a:endParaRPr>
                    </a:p>
                    <a:p>
                      <a:pPr algn="ctr" latinLnBrk="1"/>
                      <a:r>
                        <a:rPr lang="ko-KR" altLang="en-US" sz="1000" b="1" dirty="0" err="1">
                          <a:solidFill>
                            <a:srgbClr val="C00000"/>
                          </a:solidFill>
                        </a:rPr>
                        <a:t>자원자</a:t>
                      </a:r>
                      <a:r>
                        <a:rPr lang="ko-KR" altLang="en-US" sz="1000" b="1" dirty="0">
                          <a:solidFill>
                            <a:srgbClr val="C00000"/>
                          </a:solidFill>
                        </a:rPr>
                        <a:t> </a:t>
                      </a:r>
                      <a:r>
                        <a:rPr lang="ko-KR" altLang="en-US" sz="1000" b="1" dirty="0"/>
                        <a:t>대상</a:t>
                      </a:r>
                      <a:r>
                        <a:rPr lang="en-US" altLang="ko-KR" sz="1000" b="1" dirty="0"/>
                        <a:t>)</a:t>
                      </a:r>
                      <a:endParaRPr lang="ko-KR" altLang="en-US" sz="10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최종</a:t>
                      </a:r>
                      <a:endParaRPr lang="en-US" altLang="ko-KR" sz="1000" b="1" dirty="0"/>
                    </a:p>
                    <a:p>
                      <a:pPr algn="ctr" latinLnBrk="1"/>
                      <a:r>
                        <a:rPr lang="ko-KR" altLang="en-US" sz="1000" b="1" dirty="0"/>
                        <a:t>승인 신청</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1" dirty="0"/>
                        <a:t>시판 후</a:t>
                      </a:r>
                      <a:endParaRPr lang="en-US" altLang="ko-KR" sz="1000" b="1" dirty="0"/>
                    </a:p>
                    <a:p>
                      <a:pPr algn="ctr" latinLnBrk="1"/>
                      <a:r>
                        <a:rPr lang="ko-KR" altLang="en-US" sz="1000" b="1" dirty="0"/>
                        <a:t>새로운</a:t>
                      </a:r>
                      <a:endParaRPr lang="en-US" altLang="ko-KR" sz="1000" b="1" dirty="0"/>
                    </a:p>
                    <a:p>
                      <a:pPr algn="ctr" latinLnBrk="1"/>
                      <a:r>
                        <a:rPr lang="ko-KR" altLang="en-US" sz="1000" b="1" dirty="0"/>
                        <a:t>부작용 등에 대한 조사</a:t>
                      </a:r>
                    </a:p>
                  </a:txBody>
                  <a:tcPr marL="81243" marR="81243" marT="40622" marB="40622" anchor="ctr"/>
                </a:tc>
                <a:extLst>
                  <a:ext uri="{0D108BD9-81ED-4DB2-BD59-A6C34878D82A}">
                    <a16:rowId xmlns:a16="http://schemas.microsoft.com/office/drawing/2014/main" val="10002"/>
                  </a:ext>
                </a:extLst>
              </a:tr>
              <a:tr h="630220">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50" b="1" dirty="0"/>
                        <a:t>소요기간</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a:solidFill>
                            <a:srgbClr val="C00000"/>
                          </a:solidFill>
                        </a:rPr>
                        <a:t>3~5</a:t>
                      </a:r>
                      <a:endParaRPr lang="ko-KR" altLang="en-US" sz="1400" b="1" dirty="0">
                        <a:solidFill>
                          <a:srgbClr val="C00000"/>
                        </a:solidFill>
                      </a:endParaRPr>
                    </a:p>
                  </a:txBody>
                  <a:tcPr marL="81243" marR="81243" marT="40622" marB="40622" anchor="ctr">
                    <a:solidFill>
                      <a:srgbClr val="92D050"/>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a:t>2~3</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0.5</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2</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2</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3</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a:t>0.5~2</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endParaRPr lang="ko-KR" altLang="en-US" sz="1000" b="1" dirty="0"/>
                    </a:p>
                  </a:txBody>
                  <a:tcPr marL="81243" marR="81243" marT="40622" marB="40622" anchor="ctr"/>
                </a:tc>
                <a:extLst>
                  <a:ext uri="{0D108BD9-81ED-4DB2-BD59-A6C34878D82A}">
                    <a16:rowId xmlns:a16="http://schemas.microsoft.com/office/drawing/2014/main" val="10003"/>
                  </a:ext>
                </a:extLst>
              </a:tr>
              <a:tr h="872612">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50" b="1" dirty="0"/>
                        <a:t>다음 단계</a:t>
                      </a:r>
                      <a:endParaRPr lang="en-US" altLang="ko-KR" sz="1050" b="1" dirty="0"/>
                    </a:p>
                    <a:p>
                      <a:pPr algn="ctr" latinLnBrk="1"/>
                      <a:r>
                        <a:rPr lang="ko-KR" altLang="en-US" sz="1050" b="1" dirty="0"/>
                        <a:t>진행 확률</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200" b="1"/>
                        <a:t>5%</a:t>
                      </a:r>
                      <a:endParaRPr lang="ko-KR" altLang="en-US" sz="1200" b="1" dirty="0">
                        <a:solidFill>
                          <a:srgbClr val="C00000"/>
                        </a:solidFill>
                      </a:endParaRPr>
                    </a:p>
                  </a:txBody>
                  <a:tcPr marL="81243" marR="81243" marT="40622" marB="40622" anchor="ctr">
                    <a:solidFill>
                      <a:srgbClr val="92D050"/>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2%</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86%</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71%</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44%</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69%</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80%</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endParaRPr lang="ko-KR" altLang="en-US" sz="1000" b="1"/>
                    </a:p>
                  </a:txBody>
                  <a:tcPr marL="81243" marR="81243" marT="40622" marB="40622" anchor="ctr"/>
                </a:tc>
                <a:extLst>
                  <a:ext uri="{0D108BD9-81ED-4DB2-BD59-A6C34878D82A}">
                    <a16:rowId xmlns:a16="http://schemas.microsoft.com/office/drawing/2014/main" val="10004"/>
                  </a:ext>
                </a:extLst>
              </a:tr>
              <a:tr h="630220">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50" b="1" dirty="0"/>
                        <a:t>최종</a:t>
                      </a:r>
                      <a:endParaRPr lang="en-US" altLang="ko-KR" sz="1050" b="1" dirty="0"/>
                    </a:p>
                    <a:p>
                      <a:pPr algn="ctr" latinLnBrk="1"/>
                      <a:r>
                        <a:rPr lang="ko-KR" altLang="en-US" sz="1050" b="1" dirty="0"/>
                        <a:t>성공 확률</a:t>
                      </a:r>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200" b="1"/>
                        <a:t>0.02%</a:t>
                      </a:r>
                      <a:endParaRPr lang="ko-KR" altLang="en-US" sz="1200" b="1" dirty="0">
                        <a:solidFill>
                          <a:srgbClr val="C00000"/>
                        </a:solidFill>
                      </a:endParaRPr>
                    </a:p>
                  </a:txBody>
                  <a:tcPr marL="81243" marR="81243" marT="40622" marB="40622" anchor="ctr">
                    <a:solidFill>
                      <a:srgbClr val="92D050"/>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0.3%</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16%</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17%</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24%</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55%</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en-US" altLang="ko-KR" sz="1400" b="1" dirty="0"/>
                        <a:t>80%</a:t>
                      </a:r>
                      <a:endParaRPr lang="ko-KR" altLang="en-US" sz="1400" b="1" dirty="0"/>
                    </a:p>
                  </a:txBody>
                  <a:tcPr marL="81243" marR="81243" marT="40622" marB="40622" anchor="ct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endParaRPr lang="ko-KR" altLang="en-US" sz="1000" b="1" dirty="0"/>
                    </a:p>
                  </a:txBody>
                  <a:tcPr marL="81243" marR="81243" marT="40622" marB="40622" anchor="ctr"/>
                </a:tc>
                <a:extLst>
                  <a:ext uri="{0D108BD9-81ED-4DB2-BD59-A6C34878D82A}">
                    <a16:rowId xmlns:a16="http://schemas.microsoft.com/office/drawing/2014/main" val="10005"/>
                  </a:ext>
                </a:extLst>
              </a:tr>
              <a:tr h="246094">
                <a:tc gridSpan="9">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endParaRPr lang="ko-KR" altLang="en-US" sz="900" dirty="0"/>
                    </a:p>
                  </a:txBody>
                  <a:tcPr marL="81243" marR="81243" marT="40622" marB="40622" anchor="ctr"/>
                </a:tc>
                <a:tc hMerge="1">
                  <a:txBody>
                    <a:bodyPr/>
                    <a:lstStyle/>
                    <a:p>
                      <a:pPr algn="l" latinLnBrk="1"/>
                      <a:endParaRPr lang="ko-KR" altLang="en-US" sz="1000" dirty="0"/>
                    </a:p>
                  </a:txBody>
                  <a:tcPr anchor="ctr"/>
                </a:tc>
                <a:tc hMerge="1">
                  <a:txBody>
                    <a:bodyPr/>
                    <a:lstStyle/>
                    <a:p>
                      <a:pPr algn="ctr" latinLnBrk="1"/>
                      <a:endParaRPr lang="ko-KR" altLang="en-US" sz="1000"/>
                    </a:p>
                  </a:txBody>
                  <a:tcPr anchor="ctr"/>
                </a:tc>
                <a:tc hMerge="1">
                  <a:txBody>
                    <a:bodyPr/>
                    <a:lstStyle/>
                    <a:p>
                      <a:pPr algn="ctr" latinLnBrk="1"/>
                      <a:endParaRPr lang="ko-KR" altLang="en-US" sz="1000"/>
                    </a:p>
                  </a:txBody>
                  <a:tcPr anchor="ctr"/>
                </a:tc>
                <a:tc hMerge="1">
                  <a:txBody>
                    <a:bodyPr/>
                    <a:lstStyle/>
                    <a:p>
                      <a:pPr algn="ctr" latinLnBrk="1"/>
                      <a:endParaRPr lang="ko-KR" altLang="en-US" sz="1000"/>
                    </a:p>
                  </a:txBody>
                  <a:tcPr anchor="ctr"/>
                </a:tc>
                <a:tc hMerge="1">
                  <a:txBody>
                    <a:bodyPr/>
                    <a:lstStyle/>
                    <a:p>
                      <a:pPr algn="ctr" latinLnBrk="1"/>
                      <a:endParaRPr lang="ko-KR" altLang="en-US" sz="1000" dirty="0"/>
                    </a:p>
                  </a:txBody>
                  <a:tcPr anchor="ctr"/>
                </a:tc>
                <a:tc hMerge="1">
                  <a:txBody>
                    <a:bodyPr/>
                    <a:lstStyle/>
                    <a:p>
                      <a:pPr algn="ctr" latinLnBrk="1"/>
                      <a:endParaRPr lang="ko-KR" altLang="en-US" sz="1000" dirty="0"/>
                    </a:p>
                  </a:txBody>
                  <a:tcPr anchor="ctr"/>
                </a:tc>
                <a:tc hMerge="1">
                  <a:txBody>
                    <a:bodyPr/>
                    <a:lstStyle/>
                    <a:p>
                      <a:pPr algn="ctr" latinLnBrk="1"/>
                      <a:endParaRPr lang="ko-KR" altLang="en-US" sz="1000" dirty="0"/>
                    </a:p>
                  </a:txBody>
                  <a:tcPr anchor="ctr"/>
                </a:tc>
                <a:tc hMerge="1">
                  <a:txBody>
                    <a:bodyPr/>
                    <a:lstStyle/>
                    <a:p>
                      <a:pPr algn="ctr" latinLnBrk="1"/>
                      <a:endParaRPr lang="ko-KR" altLang="en-US" sz="1000" dirty="0"/>
                    </a:p>
                  </a:txBody>
                  <a:tcPr anchor="ct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8F6D8E2C-7A3B-4CFE-895D-5EC8D4E5E2B9}"/>
              </a:ext>
            </a:extLst>
          </p:cNvPr>
          <p:cNvSpPr txBox="1"/>
          <p:nvPr/>
        </p:nvSpPr>
        <p:spPr>
          <a:xfrm>
            <a:off x="130825" y="169972"/>
            <a:ext cx="2836033" cy="400110"/>
          </a:xfrm>
          <a:prstGeom prst="rect">
            <a:avLst/>
          </a:prstGeom>
          <a:noFill/>
        </p:spPr>
        <p:txBody>
          <a:bodyPr wrap="none" rtlCol="0" anchor="ctr" anchorCtr="0">
            <a:spAutoFit/>
          </a:bodyPr>
          <a:lstStyle/>
          <a:p>
            <a:r>
              <a:rPr lang="ko-KR" altLang="en-US" sz="2000" b="1">
                <a:solidFill>
                  <a:schemeClr val="bg1"/>
                </a:solidFill>
              </a:rPr>
              <a:t>신약개발 </a:t>
            </a:r>
            <a:r>
              <a:rPr lang="en-US" altLang="ko-KR" sz="2000" b="1">
                <a:solidFill>
                  <a:schemeClr val="bg1"/>
                </a:solidFill>
              </a:rPr>
              <a:t>Time &amp; Cost</a:t>
            </a:r>
            <a:endParaRPr lang="ko-KR" altLang="en-US" sz="2000" b="1" dirty="0">
              <a:solidFill>
                <a:schemeClr val="bg1"/>
              </a:solidFill>
            </a:endParaRPr>
          </a:p>
        </p:txBody>
      </p:sp>
      <p:sp>
        <p:nvSpPr>
          <p:cNvPr id="4" name="모서리가 둥근 직사각형 3">
            <a:extLst>
              <a:ext uri="{FF2B5EF4-FFF2-40B4-BE49-F238E27FC236}">
                <a16:creationId xmlns:a16="http://schemas.microsoft.com/office/drawing/2014/main" id="{3200F489-0272-4541-AC0E-64F14813882D}"/>
              </a:ext>
            </a:extLst>
          </p:cNvPr>
          <p:cNvSpPr/>
          <p:nvPr/>
        </p:nvSpPr>
        <p:spPr>
          <a:xfrm>
            <a:off x="323528" y="836712"/>
            <a:ext cx="8532945" cy="711158"/>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600" b="1">
                <a:solidFill>
                  <a:schemeClr val="tx2"/>
                </a:solidFill>
              </a:rPr>
              <a:t>합리적이고 </a:t>
            </a:r>
            <a:r>
              <a:rPr lang="ko-KR" altLang="en-US" sz="1600" b="1" dirty="0">
                <a:solidFill>
                  <a:schemeClr val="tx2"/>
                </a:solidFill>
              </a:rPr>
              <a:t>신속한 의사결정으로 개발비용 최소화</a:t>
            </a:r>
            <a:endParaRPr lang="en-US" altLang="ko-KR" sz="1600" b="1" dirty="0">
              <a:solidFill>
                <a:schemeClr val="tx2"/>
              </a:solidFill>
            </a:endParaRPr>
          </a:p>
          <a:p>
            <a:pPr marL="285750" indent="-285750">
              <a:buFont typeface="Arial" panose="020B0604020202020204" pitchFamily="34" charset="0"/>
              <a:buChar char="•"/>
            </a:pPr>
            <a:r>
              <a:rPr lang="ko-KR" altLang="en-US" sz="1600" b="1" dirty="0">
                <a:solidFill>
                  <a:schemeClr val="tx2"/>
                </a:solidFill>
              </a:rPr>
              <a:t>초기 단계의 시행착오를 줄일 수 </a:t>
            </a:r>
            <a:r>
              <a:rPr lang="ko-KR" altLang="en-US" sz="1600" b="1">
                <a:solidFill>
                  <a:schemeClr val="tx2"/>
                </a:solidFill>
              </a:rPr>
              <a:t>있는 시스템 </a:t>
            </a:r>
            <a:r>
              <a:rPr lang="ko-KR" altLang="en-US" sz="1600" b="1" dirty="0">
                <a:solidFill>
                  <a:schemeClr val="tx2"/>
                </a:solidFill>
              </a:rPr>
              <a:t>구축이 신약개발의 경쟁력</a:t>
            </a:r>
          </a:p>
        </p:txBody>
      </p:sp>
    </p:spTree>
    <p:extLst>
      <p:ext uri="{BB962C8B-B14F-4D97-AF65-F5344CB8AC3E}">
        <p14:creationId xmlns:p14="http://schemas.microsoft.com/office/powerpoint/2010/main" val="1018717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ext Box 3">
            <a:extLst>
              <a:ext uri="{FF2B5EF4-FFF2-40B4-BE49-F238E27FC236}">
                <a16:creationId xmlns:a16="http://schemas.microsoft.com/office/drawing/2014/main" id="{933F7988-6988-455F-BA71-9E55EC209908}"/>
              </a:ext>
            </a:extLst>
          </p:cNvPr>
          <p:cNvSpPr txBox="1">
            <a:spLocks noChangeArrowheads="1"/>
          </p:cNvSpPr>
          <p:nvPr/>
        </p:nvSpPr>
        <p:spPr bwMode="auto">
          <a:xfrm>
            <a:off x="71500" y="181968"/>
            <a:ext cx="518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Hierarchical Structure classifications in SCOP</a:t>
            </a:r>
          </a:p>
        </p:txBody>
      </p:sp>
      <p:sp>
        <p:nvSpPr>
          <p:cNvPr id="144388" name="Text Box 4">
            <a:extLst>
              <a:ext uri="{FF2B5EF4-FFF2-40B4-BE49-F238E27FC236}">
                <a16:creationId xmlns:a16="http://schemas.microsoft.com/office/drawing/2014/main" id="{85DF4075-E49A-4F8E-AF96-1128CDC783F4}"/>
              </a:ext>
            </a:extLst>
          </p:cNvPr>
          <p:cNvSpPr txBox="1">
            <a:spLocks noChangeArrowheads="1"/>
          </p:cNvSpPr>
          <p:nvPr/>
        </p:nvSpPr>
        <p:spPr bwMode="auto">
          <a:xfrm>
            <a:off x="303213" y="908720"/>
            <a:ext cx="4035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600" b="0"/>
              <a:t>Murzin, Brenner, Hubbard &amp; Chothia; 1995</a:t>
            </a:r>
          </a:p>
        </p:txBody>
      </p:sp>
      <p:pic>
        <p:nvPicPr>
          <p:cNvPr id="144390" name="Picture 6">
            <a:extLst>
              <a:ext uri="{FF2B5EF4-FFF2-40B4-BE49-F238E27FC236}">
                <a16:creationId xmlns:a16="http://schemas.microsoft.com/office/drawing/2014/main" id="{673620A2-4C69-448A-B7D6-7D2C5C5FB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731" y="1664804"/>
            <a:ext cx="6840538"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851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a:extLst>
              <a:ext uri="{FF2B5EF4-FFF2-40B4-BE49-F238E27FC236}">
                <a16:creationId xmlns:a16="http://schemas.microsoft.com/office/drawing/2014/main" id="{18B2D492-27C0-4DF9-950E-A5C0601AF2DC}"/>
              </a:ext>
            </a:extLst>
          </p:cNvPr>
          <p:cNvSpPr txBox="1">
            <a:spLocks noChangeArrowheads="1"/>
          </p:cNvSpPr>
          <p:nvPr/>
        </p:nvSpPr>
        <p:spPr bwMode="auto">
          <a:xfrm>
            <a:off x="35496" y="179348"/>
            <a:ext cx="602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Protein structure prediction – why do we need this ?</a:t>
            </a:r>
          </a:p>
        </p:txBody>
      </p:sp>
      <p:pic>
        <p:nvPicPr>
          <p:cNvPr id="116742" name="Picture 6">
            <a:extLst>
              <a:ext uri="{FF2B5EF4-FFF2-40B4-BE49-F238E27FC236}">
                <a16:creationId xmlns:a16="http://schemas.microsoft.com/office/drawing/2014/main" id="{F5EE62F7-0FB9-4D69-8EFA-B560CCD10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81" y="1232756"/>
            <a:ext cx="6624638" cy="451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785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ext Box 5">
            <a:extLst>
              <a:ext uri="{FF2B5EF4-FFF2-40B4-BE49-F238E27FC236}">
                <a16:creationId xmlns:a16="http://schemas.microsoft.com/office/drawing/2014/main" id="{3294CB81-8837-4809-87E0-8C4BE01D342B}"/>
              </a:ext>
            </a:extLst>
          </p:cNvPr>
          <p:cNvSpPr txBox="1">
            <a:spLocks noChangeArrowheads="1"/>
          </p:cNvSpPr>
          <p:nvPr/>
        </p:nvSpPr>
        <p:spPr bwMode="auto">
          <a:xfrm>
            <a:off x="71500" y="179348"/>
            <a:ext cx="28248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How to Find Structure ?</a:t>
            </a:r>
          </a:p>
        </p:txBody>
      </p:sp>
      <p:sp>
        <p:nvSpPr>
          <p:cNvPr id="83974" name="Text Box 6">
            <a:extLst>
              <a:ext uri="{FF2B5EF4-FFF2-40B4-BE49-F238E27FC236}">
                <a16:creationId xmlns:a16="http://schemas.microsoft.com/office/drawing/2014/main" id="{F7CB3CB5-BDBD-49F3-9596-68798A5FD7FC}"/>
              </a:ext>
            </a:extLst>
          </p:cNvPr>
          <p:cNvSpPr txBox="1">
            <a:spLocks noChangeArrowheads="1"/>
          </p:cNvSpPr>
          <p:nvPr/>
        </p:nvSpPr>
        <p:spPr bwMode="auto">
          <a:xfrm>
            <a:off x="1069975" y="1016732"/>
            <a:ext cx="7103611"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buFontTx/>
              <a:buChar char="•"/>
            </a:pPr>
            <a:r>
              <a:rPr lang="en-US" altLang="ko-KR" sz="1600" b="0"/>
              <a:t> Crystallography</a:t>
            </a:r>
          </a:p>
          <a:p>
            <a:pPr>
              <a:lnSpc>
                <a:spcPct val="130000"/>
              </a:lnSpc>
            </a:pPr>
            <a:r>
              <a:rPr lang="en-US" altLang="ko-KR" sz="1600" b="0"/>
              <a:t>	Must be able to crystallize protein</a:t>
            </a:r>
          </a:p>
          <a:p>
            <a:pPr>
              <a:lnSpc>
                <a:spcPct val="130000"/>
              </a:lnSpc>
              <a:buFontTx/>
              <a:buChar char="•"/>
            </a:pPr>
            <a:r>
              <a:rPr lang="en-US" altLang="ko-KR" sz="1600" b="0"/>
              <a:t> NMR spectroscopy</a:t>
            </a:r>
          </a:p>
          <a:p>
            <a:pPr>
              <a:lnSpc>
                <a:spcPct val="130000"/>
              </a:lnSpc>
            </a:pPr>
            <a:r>
              <a:rPr lang="en-US" altLang="ko-KR" sz="1600" b="0"/>
              <a:t>	Size of protein limited</a:t>
            </a:r>
          </a:p>
          <a:p>
            <a:pPr>
              <a:lnSpc>
                <a:spcPct val="130000"/>
              </a:lnSpc>
              <a:buFontTx/>
              <a:buChar char="•"/>
            </a:pPr>
            <a:r>
              <a:rPr lang="en-US" altLang="ko-KR" sz="1600" b="0"/>
              <a:t> Turn to predictive methods when there is insufficient materials or</a:t>
            </a:r>
          </a:p>
          <a:p>
            <a:pPr>
              <a:lnSpc>
                <a:spcPct val="130000"/>
              </a:lnSpc>
            </a:pPr>
            <a:r>
              <a:rPr lang="en-US" altLang="ko-KR" sz="1600" b="0"/>
              <a:t>  experimental methods fail</a:t>
            </a:r>
          </a:p>
          <a:p>
            <a:pPr>
              <a:lnSpc>
                <a:spcPct val="130000"/>
              </a:lnSpc>
            </a:pPr>
            <a:endParaRPr lang="en-US" altLang="ko-KR" sz="1600" b="0"/>
          </a:p>
          <a:p>
            <a:pPr>
              <a:lnSpc>
                <a:spcPct val="130000"/>
              </a:lnSpc>
              <a:buFontTx/>
              <a:buChar char="•"/>
            </a:pPr>
            <a:r>
              <a:rPr lang="en-US" altLang="ko-KR" sz="1600" b="0"/>
              <a:t> Protein sequence determination has grown rapidly</a:t>
            </a:r>
          </a:p>
          <a:p>
            <a:pPr>
              <a:lnSpc>
                <a:spcPct val="130000"/>
              </a:lnSpc>
            </a:pPr>
            <a:r>
              <a:rPr lang="en-US" altLang="ko-KR" sz="1600" b="0"/>
              <a:t>  (human genome project), protein structure determination has hardly </a:t>
            </a:r>
          </a:p>
          <a:p>
            <a:pPr>
              <a:lnSpc>
                <a:spcPct val="130000"/>
              </a:lnSpc>
            </a:pPr>
            <a:r>
              <a:rPr lang="en-US" altLang="ko-KR" sz="1600" b="0"/>
              <a:t>  been able to keep pace)</a:t>
            </a:r>
          </a:p>
          <a:p>
            <a:pPr>
              <a:lnSpc>
                <a:spcPct val="130000"/>
              </a:lnSpc>
            </a:pPr>
            <a:r>
              <a:rPr lang="en-US" altLang="ko-KR" sz="1600" b="0"/>
              <a:t> </a:t>
            </a:r>
          </a:p>
          <a:p>
            <a:pPr>
              <a:lnSpc>
                <a:spcPct val="130000"/>
              </a:lnSpc>
              <a:buFontTx/>
              <a:buChar char="•"/>
            </a:pPr>
            <a:r>
              <a:rPr lang="en-US" altLang="ko-KR" sz="1600"/>
              <a:t>  </a:t>
            </a:r>
            <a:r>
              <a:rPr lang="en-US" altLang="ko-KR" sz="1600">
                <a:solidFill>
                  <a:srgbClr val="FF0000"/>
                </a:solidFill>
              </a:rPr>
              <a:t>Sequence No. &gt; 10</a:t>
            </a:r>
            <a:r>
              <a:rPr lang="en-US" altLang="ko-KR" sz="1600" baseline="30000">
                <a:solidFill>
                  <a:srgbClr val="FF0000"/>
                </a:solidFill>
              </a:rPr>
              <a:t>7</a:t>
            </a:r>
            <a:r>
              <a:rPr lang="en-US" altLang="ko-KR" sz="1600">
                <a:solidFill>
                  <a:srgbClr val="FF0000"/>
                </a:solidFill>
              </a:rPr>
              <a:t> ;  3D structure &gt; 10</a:t>
            </a:r>
            <a:r>
              <a:rPr lang="en-US" altLang="ko-KR" sz="1600" baseline="30000">
                <a:solidFill>
                  <a:srgbClr val="FF0000"/>
                </a:solidFill>
              </a:rPr>
              <a:t>6 </a:t>
            </a:r>
            <a:r>
              <a:rPr lang="en-US" altLang="ko-KR" sz="1600">
                <a:solidFill>
                  <a:srgbClr val="FF0000"/>
                </a:solidFill>
              </a:rPr>
              <a:t>structure </a:t>
            </a:r>
            <a:endParaRPr lang="en-US" altLang="ko-KR" sz="1600" b="0">
              <a:solidFill>
                <a:srgbClr val="FF0000"/>
              </a:solidFill>
            </a:endParaRPr>
          </a:p>
          <a:p>
            <a:pPr>
              <a:lnSpc>
                <a:spcPct val="130000"/>
              </a:lnSpc>
            </a:pPr>
            <a:r>
              <a:rPr lang="en-US" altLang="ko-KR" sz="1600" b="0"/>
              <a:t>  Our ability to determine structure experimentally cannot keep pace with</a:t>
            </a:r>
          </a:p>
          <a:p>
            <a:pPr>
              <a:lnSpc>
                <a:spcPct val="130000"/>
              </a:lnSpc>
            </a:pPr>
            <a:r>
              <a:rPr lang="en-US" altLang="ko-KR" sz="1600" b="0"/>
              <a:t>  sequence determination.</a:t>
            </a:r>
          </a:p>
        </p:txBody>
      </p:sp>
    </p:spTree>
    <p:extLst>
      <p:ext uri="{BB962C8B-B14F-4D97-AF65-F5344CB8AC3E}">
        <p14:creationId xmlns:p14="http://schemas.microsoft.com/office/powerpoint/2010/main" val="1055779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Text Box 5">
            <a:extLst>
              <a:ext uri="{FF2B5EF4-FFF2-40B4-BE49-F238E27FC236}">
                <a16:creationId xmlns:a16="http://schemas.microsoft.com/office/drawing/2014/main" id="{CDEFD8FD-4C5E-483A-8CE8-38473CA16828}"/>
              </a:ext>
            </a:extLst>
          </p:cNvPr>
          <p:cNvSpPr txBox="1">
            <a:spLocks noChangeArrowheads="1"/>
          </p:cNvSpPr>
          <p:nvPr/>
        </p:nvSpPr>
        <p:spPr bwMode="auto">
          <a:xfrm>
            <a:off x="51006" y="188640"/>
            <a:ext cx="3728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b="1">
                <a:solidFill>
                  <a:schemeClr val="bg1"/>
                </a:solidFill>
              </a:rPr>
              <a:t>Protein Structure Determination</a:t>
            </a:r>
          </a:p>
        </p:txBody>
      </p:sp>
      <p:sp>
        <p:nvSpPr>
          <p:cNvPr id="84998" name="Text Box 6">
            <a:extLst>
              <a:ext uri="{FF2B5EF4-FFF2-40B4-BE49-F238E27FC236}">
                <a16:creationId xmlns:a16="http://schemas.microsoft.com/office/drawing/2014/main" id="{DF3E1203-C1BA-464D-981E-D9C509F0F505}"/>
              </a:ext>
            </a:extLst>
          </p:cNvPr>
          <p:cNvSpPr txBox="1">
            <a:spLocks noChangeArrowheads="1"/>
          </p:cNvSpPr>
          <p:nvPr/>
        </p:nvSpPr>
        <p:spPr bwMode="auto">
          <a:xfrm>
            <a:off x="1727994" y="1232756"/>
            <a:ext cx="5688013"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ko-KR" sz="1600" b="0"/>
              <a:t>X-ray crystallography</a:t>
            </a:r>
          </a:p>
          <a:p>
            <a:pPr>
              <a:lnSpc>
                <a:spcPct val="120000"/>
              </a:lnSpc>
            </a:pPr>
            <a:r>
              <a:rPr lang="en-US" altLang="ko-KR" sz="1600" b="0"/>
              <a:t>	accurate</a:t>
            </a:r>
          </a:p>
          <a:p>
            <a:pPr>
              <a:lnSpc>
                <a:spcPct val="120000"/>
              </a:lnSpc>
            </a:pPr>
            <a:r>
              <a:rPr lang="en-US" altLang="ko-KR" sz="1600" b="0"/>
              <a:t>	Must have 20 mg material</a:t>
            </a:r>
          </a:p>
          <a:p>
            <a:pPr>
              <a:lnSpc>
                <a:spcPct val="120000"/>
              </a:lnSpc>
            </a:pPr>
            <a:r>
              <a:rPr lang="en-US" altLang="ko-KR" sz="1600" b="0"/>
              <a:t>	Must be able to crystallize protein</a:t>
            </a:r>
          </a:p>
          <a:p>
            <a:pPr>
              <a:lnSpc>
                <a:spcPct val="120000"/>
              </a:lnSpc>
            </a:pPr>
            <a:endParaRPr lang="en-US" altLang="ko-KR" sz="1600" b="0"/>
          </a:p>
          <a:p>
            <a:pPr>
              <a:lnSpc>
                <a:spcPct val="120000"/>
              </a:lnSpc>
            </a:pPr>
            <a:r>
              <a:rPr lang="en-US" altLang="ko-KR" sz="1600" b="0"/>
              <a:t>NMR</a:t>
            </a:r>
          </a:p>
          <a:p>
            <a:pPr>
              <a:lnSpc>
                <a:spcPct val="120000"/>
              </a:lnSpc>
            </a:pPr>
            <a:r>
              <a:rPr lang="en-US" altLang="ko-KR" sz="1600" b="0"/>
              <a:t>	Limited to about 200 residues</a:t>
            </a:r>
          </a:p>
          <a:p>
            <a:pPr>
              <a:lnSpc>
                <a:spcPct val="120000"/>
              </a:lnSpc>
            </a:pPr>
            <a:r>
              <a:rPr lang="en-US" altLang="ko-KR" sz="1600" b="0"/>
              <a:t>	Protein must be soluble ~ 30mg/ml</a:t>
            </a:r>
          </a:p>
          <a:p>
            <a:pPr>
              <a:lnSpc>
                <a:spcPct val="120000"/>
              </a:lnSpc>
            </a:pPr>
            <a:r>
              <a:rPr lang="en-US" altLang="ko-KR" sz="1600" b="0"/>
              <a:t>	Locate flexible/rigid regions</a:t>
            </a:r>
          </a:p>
          <a:p>
            <a:pPr>
              <a:lnSpc>
                <a:spcPct val="120000"/>
              </a:lnSpc>
            </a:pPr>
            <a:endParaRPr lang="en-US" altLang="ko-KR" sz="1600" b="0"/>
          </a:p>
          <a:p>
            <a:pPr>
              <a:lnSpc>
                <a:spcPct val="120000"/>
              </a:lnSpc>
            </a:pPr>
            <a:r>
              <a:rPr lang="en-US" altLang="ko-KR" sz="1600" b="0"/>
              <a:t>Protein Structure prediction</a:t>
            </a:r>
          </a:p>
          <a:p>
            <a:pPr>
              <a:lnSpc>
                <a:spcPct val="120000"/>
              </a:lnSpc>
            </a:pPr>
            <a:r>
              <a:rPr lang="en-US" altLang="ko-KR" sz="1600" b="0"/>
              <a:t>	does not need material</a:t>
            </a:r>
          </a:p>
          <a:p>
            <a:pPr>
              <a:lnSpc>
                <a:spcPct val="120000"/>
              </a:lnSpc>
            </a:pPr>
            <a:r>
              <a:rPr lang="en-US" altLang="ko-KR" sz="1600" b="0"/>
              <a:t>	Complementary to Crystallography/NMR</a:t>
            </a:r>
          </a:p>
          <a:p>
            <a:pPr>
              <a:lnSpc>
                <a:spcPct val="120000"/>
              </a:lnSpc>
            </a:pPr>
            <a:r>
              <a:rPr lang="en-US" altLang="ko-KR" sz="1600" b="0"/>
              <a:t>	more information = higher reliability</a:t>
            </a:r>
          </a:p>
          <a:p>
            <a:pPr>
              <a:lnSpc>
                <a:spcPct val="120000"/>
              </a:lnSpc>
            </a:pPr>
            <a:r>
              <a:rPr lang="en-US" altLang="ko-KR" sz="1600" b="0"/>
              <a:t>	more fast</a:t>
            </a:r>
          </a:p>
        </p:txBody>
      </p:sp>
    </p:spTree>
    <p:extLst>
      <p:ext uri="{BB962C8B-B14F-4D97-AF65-F5344CB8AC3E}">
        <p14:creationId xmlns:p14="http://schemas.microsoft.com/office/powerpoint/2010/main" val="3764890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0103AF9-9CA5-4C0A-B05B-907A760ADBD4}"/>
              </a:ext>
            </a:extLst>
          </p:cNvPr>
          <p:cNvSpPr/>
          <p:nvPr/>
        </p:nvSpPr>
        <p:spPr>
          <a:xfrm>
            <a:off x="11660" y="1772816"/>
            <a:ext cx="9144000" cy="1440160"/>
          </a:xfrm>
          <a:prstGeom prst="rect">
            <a:avLst/>
          </a:prstGeom>
          <a:solidFill>
            <a:srgbClr val="126A93"/>
          </a:solidFill>
          <a:ln>
            <a:solidFill>
              <a:srgbClr val="12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a:solidFill>
                  <a:srgbClr val="FFFF00"/>
                </a:solidFill>
              </a:rPr>
              <a:t>계산화학 기초 </a:t>
            </a:r>
            <a:r>
              <a:rPr lang="en-US" altLang="ko-KR" sz="2800" b="1">
                <a:solidFill>
                  <a:srgbClr val="FFFF00"/>
                </a:solidFill>
              </a:rPr>
              <a:t>: </a:t>
            </a:r>
            <a:r>
              <a:rPr lang="ko-KR" altLang="en-US" sz="2800" b="1">
                <a:solidFill>
                  <a:srgbClr val="FFFF00"/>
                </a:solidFill>
              </a:rPr>
              <a:t>리눅스</a:t>
            </a:r>
            <a:endParaRPr lang="en-US" altLang="ko-KR" b="1" dirty="0">
              <a:solidFill>
                <a:schemeClr val="bg1"/>
              </a:solidFill>
            </a:endParaRPr>
          </a:p>
        </p:txBody>
      </p:sp>
    </p:spTree>
    <p:extLst>
      <p:ext uri="{BB962C8B-B14F-4D97-AF65-F5344CB8AC3E}">
        <p14:creationId xmlns:p14="http://schemas.microsoft.com/office/powerpoint/2010/main" val="65454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F0737B-96F9-4BAA-8F97-0CF2D84DE20D}"/>
              </a:ext>
            </a:extLst>
          </p:cNvPr>
          <p:cNvSpPr txBox="1"/>
          <p:nvPr/>
        </p:nvSpPr>
        <p:spPr>
          <a:xfrm>
            <a:off x="130825" y="169972"/>
            <a:ext cx="1694695" cy="400110"/>
          </a:xfrm>
          <a:prstGeom prst="rect">
            <a:avLst/>
          </a:prstGeom>
          <a:noFill/>
        </p:spPr>
        <p:txBody>
          <a:bodyPr wrap="none" rtlCol="0" anchor="ctr" anchorCtr="0">
            <a:spAutoFit/>
          </a:bodyPr>
          <a:lstStyle/>
          <a:p>
            <a:r>
              <a:rPr lang="en-US" altLang="ko-KR" sz="2000" b="1">
                <a:solidFill>
                  <a:schemeClr val="bg1"/>
                </a:solidFill>
              </a:rPr>
              <a:t>Linux</a:t>
            </a:r>
            <a:r>
              <a:rPr lang="ko-KR" altLang="en-US" sz="2000" b="1">
                <a:solidFill>
                  <a:schemeClr val="bg1"/>
                </a:solidFill>
              </a:rPr>
              <a:t>의 역사</a:t>
            </a:r>
            <a:endParaRPr lang="ko-KR" altLang="en-US" sz="2000" b="1" dirty="0">
              <a:solidFill>
                <a:schemeClr val="bg1"/>
              </a:solidFill>
            </a:endParaRPr>
          </a:p>
        </p:txBody>
      </p:sp>
      <p:sp>
        <p:nvSpPr>
          <p:cNvPr id="4" name="Text Box 5">
            <a:extLst>
              <a:ext uri="{FF2B5EF4-FFF2-40B4-BE49-F238E27FC236}">
                <a16:creationId xmlns:a16="http://schemas.microsoft.com/office/drawing/2014/main" id="{52A4ED1D-C433-4C7D-961C-0577490AA51E}"/>
              </a:ext>
            </a:extLst>
          </p:cNvPr>
          <p:cNvSpPr txBox="1">
            <a:spLocks noChangeArrowheads="1"/>
          </p:cNvSpPr>
          <p:nvPr/>
        </p:nvSpPr>
        <p:spPr bwMode="auto">
          <a:xfrm>
            <a:off x="107504" y="1688250"/>
            <a:ext cx="8929047" cy="300082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nSpc>
                <a:spcPct val="150000"/>
              </a:lnSpc>
              <a:buFont typeface="Wingdings" panose="05000000000000000000" pitchFamily="2" charset="2"/>
              <a:buChar char="u"/>
            </a:pPr>
            <a:r>
              <a:rPr lang="en-US" altLang="ko-KR" b="1"/>
              <a:t>Unix was developed at Bell Laboratories in 1969</a:t>
            </a:r>
          </a:p>
          <a:p>
            <a:pPr marL="342900" indent="-342900">
              <a:lnSpc>
                <a:spcPct val="150000"/>
              </a:lnSpc>
              <a:buFont typeface="Wingdings" panose="05000000000000000000" pitchFamily="2" charset="2"/>
              <a:buChar char="u"/>
            </a:pPr>
            <a:r>
              <a:rPr lang="en-US" altLang="ko-KR" b="1"/>
              <a:t>Before UNIX, most computers ran single jobs in batch mode</a:t>
            </a:r>
          </a:p>
          <a:p>
            <a:pPr>
              <a:lnSpc>
                <a:spcPct val="150000"/>
              </a:lnSpc>
            </a:pPr>
            <a:r>
              <a:rPr lang="en-US" altLang="ko-KR" b="0"/>
              <a:t>     </a:t>
            </a:r>
            <a:r>
              <a:rPr lang="en-US" altLang="ko-KR"/>
              <a:t>; </a:t>
            </a:r>
            <a:r>
              <a:rPr lang="en-US" altLang="ko-KR" b="0"/>
              <a:t>Computer systems served only one user at a time</a:t>
            </a:r>
          </a:p>
          <a:p>
            <a:pPr>
              <a:lnSpc>
                <a:spcPct val="150000"/>
              </a:lnSpc>
            </a:pPr>
            <a:r>
              <a:rPr lang="en-US" altLang="ko-KR" b="0"/>
              <a:t>     ; The power and speed of computers were underutilize</a:t>
            </a:r>
          </a:p>
          <a:p>
            <a:pPr>
              <a:lnSpc>
                <a:spcPct val="150000"/>
              </a:lnSpc>
            </a:pPr>
            <a:r>
              <a:rPr lang="en-US" altLang="ko-KR"/>
              <a:t>     ; </a:t>
            </a:r>
            <a:r>
              <a:rPr lang="en-US" altLang="ko-KR" b="0"/>
              <a:t>It was difficult to share data and programs</a:t>
            </a:r>
          </a:p>
          <a:p>
            <a:pPr marL="285750" indent="-285750">
              <a:lnSpc>
                <a:spcPct val="150000"/>
              </a:lnSpc>
              <a:buFont typeface="Wingdings" panose="05000000000000000000" pitchFamily="2" charset="2"/>
              <a:buChar char="u"/>
            </a:pPr>
            <a:r>
              <a:rPr lang="en-US" altLang="ko-KR" b="1"/>
              <a:t>GNU Project (1984) : “</a:t>
            </a:r>
            <a:r>
              <a:rPr lang="en-US" altLang="ko-KR" b="1">
                <a:solidFill>
                  <a:srgbClr val="FF0000"/>
                </a:solidFill>
              </a:rPr>
              <a:t>G</a:t>
            </a:r>
            <a:r>
              <a:rPr lang="en-US" altLang="ko-KR" b="1"/>
              <a:t>NU is </a:t>
            </a:r>
            <a:r>
              <a:rPr lang="en-US" altLang="ko-KR" b="1">
                <a:solidFill>
                  <a:srgbClr val="FF0000"/>
                </a:solidFill>
              </a:rPr>
              <a:t>N</a:t>
            </a:r>
            <a:r>
              <a:rPr lang="en-US" altLang="ko-KR" b="1"/>
              <a:t>ot </a:t>
            </a:r>
            <a:r>
              <a:rPr lang="en-US" altLang="ko-KR" b="1">
                <a:solidFill>
                  <a:srgbClr val="FF0000"/>
                </a:solidFill>
              </a:rPr>
              <a:t>U</a:t>
            </a:r>
            <a:r>
              <a:rPr lang="en-US" altLang="ko-KR" b="1"/>
              <a:t>nix, </a:t>
            </a:r>
            <a:r>
              <a:rPr lang="en-US" altLang="ko-KR" b="1">
                <a:solidFill>
                  <a:srgbClr val="0070C0"/>
                </a:solidFill>
              </a:rPr>
              <a:t>SW</a:t>
            </a:r>
            <a:r>
              <a:rPr lang="ko-KR" altLang="en-US" b="1">
                <a:solidFill>
                  <a:srgbClr val="0070C0"/>
                </a:solidFill>
              </a:rPr>
              <a:t>의 자유로운 실행</a:t>
            </a:r>
            <a:r>
              <a:rPr lang="en-US" altLang="ko-KR" b="1">
                <a:solidFill>
                  <a:srgbClr val="0070C0"/>
                </a:solidFill>
              </a:rPr>
              <a:t>,</a:t>
            </a:r>
            <a:r>
              <a:rPr lang="ko-KR" altLang="en-US" b="1">
                <a:solidFill>
                  <a:srgbClr val="0070C0"/>
                </a:solidFill>
              </a:rPr>
              <a:t>복사</a:t>
            </a:r>
            <a:r>
              <a:rPr lang="en-US" altLang="ko-KR" b="1">
                <a:solidFill>
                  <a:srgbClr val="0070C0"/>
                </a:solidFill>
              </a:rPr>
              <a:t>, </a:t>
            </a:r>
            <a:r>
              <a:rPr lang="ko-KR" altLang="en-US" b="1">
                <a:solidFill>
                  <a:srgbClr val="0070C0"/>
                </a:solidFill>
              </a:rPr>
              <a:t>수정</a:t>
            </a:r>
            <a:r>
              <a:rPr lang="en-US" altLang="ko-KR" b="1">
                <a:solidFill>
                  <a:srgbClr val="0070C0"/>
                </a:solidFill>
              </a:rPr>
              <a:t>, </a:t>
            </a:r>
            <a:r>
              <a:rPr lang="ko-KR" altLang="en-US" b="1">
                <a:solidFill>
                  <a:srgbClr val="0070C0"/>
                </a:solidFill>
              </a:rPr>
              <a:t>배포</a:t>
            </a:r>
            <a:r>
              <a:rPr lang="en-US" altLang="ko-KR" b="1"/>
              <a:t>”</a:t>
            </a:r>
          </a:p>
          <a:p>
            <a:pPr marL="285750" indent="-285750">
              <a:lnSpc>
                <a:spcPct val="150000"/>
              </a:lnSpc>
              <a:buFont typeface="Wingdings" panose="05000000000000000000" pitchFamily="2" charset="2"/>
              <a:buChar char="u"/>
            </a:pPr>
            <a:r>
              <a:rPr lang="en-US" altLang="ko-KR" b="1"/>
              <a:t>LINUX (1991)</a:t>
            </a:r>
          </a:p>
        </p:txBody>
      </p:sp>
      <p:grpSp>
        <p:nvGrpSpPr>
          <p:cNvPr id="10" name="그룹 9">
            <a:extLst>
              <a:ext uri="{FF2B5EF4-FFF2-40B4-BE49-F238E27FC236}">
                <a16:creationId xmlns:a16="http://schemas.microsoft.com/office/drawing/2014/main" id="{4B0D140E-D085-49FD-8AA8-6294E6471147}"/>
              </a:ext>
            </a:extLst>
          </p:cNvPr>
          <p:cNvGrpSpPr/>
          <p:nvPr/>
        </p:nvGrpSpPr>
        <p:grpSpPr>
          <a:xfrm>
            <a:off x="1287889" y="1048670"/>
            <a:ext cx="6568223" cy="400110"/>
            <a:chOff x="683568" y="1124744"/>
            <a:chExt cx="6568223" cy="400110"/>
          </a:xfrm>
        </p:grpSpPr>
        <p:sp>
          <p:nvSpPr>
            <p:cNvPr id="5" name="사각형: 둥근 모서리 4">
              <a:extLst>
                <a:ext uri="{FF2B5EF4-FFF2-40B4-BE49-F238E27FC236}">
                  <a16:creationId xmlns:a16="http://schemas.microsoft.com/office/drawing/2014/main" id="{B1248DEE-FDAE-4335-BA9B-E6E43A3D42E4}"/>
                </a:ext>
              </a:extLst>
            </p:cNvPr>
            <p:cNvSpPr/>
            <p:nvPr/>
          </p:nvSpPr>
          <p:spPr>
            <a:xfrm>
              <a:off x="683568" y="1124744"/>
              <a:ext cx="1694695" cy="400110"/>
            </a:xfrm>
            <a:prstGeom prst="roundRect">
              <a:avLst>
                <a:gd name="adj" fmla="val 42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상업용 </a:t>
              </a:r>
              <a:r>
                <a:rPr lang="en-US" altLang="ko-KR"/>
                <a:t>UNIX</a:t>
              </a:r>
              <a:endParaRPr lang="ko-KR" altLang="en-US"/>
            </a:p>
          </p:txBody>
        </p:sp>
        <p:cxnSp>
          <p:nvCxnSpPr>
            <p:cNvPr id="7" name="직선 화살표 연결선 6">
              <a:extLst>
                <a:ext uri="{FF2B5EF4-FFF2-40B4-BE49-F238E27FC236}">
                  <a16:creationId xmlns:a16="http://schemas.microsoft.com/office/drawing/2014/main" id="{1CA18E69-1E2D-4E47-9945-8E9F198AAD7E}"/>
                </a:ext>
              </a:extLst>
            </p:cNvPr>
            <p:cNvCxnSpPr>
              <a:cxnSpLocks/>
            </p:cNvCxnSpPr>
            <p:nvPr/>
          </p:nvCxnSpPr>
          <p:spPr>
            <a:xfrm>
              <a:off x="3005826" y="1307556"/>
              <a:ext cx="15661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사각형: 둥근 모서리 7">
              <a:extLst>
                <a:ext uri="{FF2B5EF4-FFF2-40B4-BE49-F238E27FC236}">
                  <a16:creationId xmlns:a16="http://schemas.microsoft.com/office/drawing/2014/main" id="{0713620E-2E64-49DE-BD72-05238D077ADB}"/>
                </a:ext>
              </a:extLst>
            </p:cNvPr>
            <p:cNvSpPr/>
            <p:nvPr/>
          </p:nvSpPr>
          <p:spPr>
            <a:xfrm>
              <a:off x="5199563" y="1124744"/>
              <a:ext cx="2052228" cy="400110"/>
            </a:xfrm>
            <a:prstGeom prst="roundRect">
              <a:avLst>
                <a:gd name="adj" fmla="val 42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비상업용 </a:t>
              </a:r>
              <a:r>
                <a:rPr lang="en-US" altLang="ko-KR"/>
                <a:t>Linux</a:t>
              </a:r>
              <a:endParaRPr lang="ko-KR" altLang="en-US"/>
            </a:p>
          </p:txBody>
        </p:sp>
      </p:grpSp>
      <p:pic>
        <p:nvPicPr>
          <p:cNvPr id="12" name="그림 11">
            <a:extLst>
              <a:ext uri="{FF2B5EF4-FFF2-40B4-BE49-F238E27FC236}">
                <a16:creationId xmlns:a16="http://schemas.microsoft.com/office/drawing/2014/main" id="{540196C9-393C-4454-B1EA-21B6A6BB7200}"/>
              </a:ext>
            </a:extLst>
          </p:cNvPr>
          <p:cNvPicPr>
            <a:picLocks noChangeAspect="1"/>
          </p:cNvPicPr>
          <p:nvPr/>
        </p:nvPicPr>
        <p:blipFill>
          <a:blip r:embed="rId2"/>
          <a:stretch>
            <a:fillRect/>
          </a:stretch>
        </p:blipFill>
        <p:spPr>
          <a:xfrm>
            <a:off x="791580" y="4689071"/>
            <a:ext cx="6809570" cy="1188201"/>
          </a:xfrm>
          <a:prstGeom prst="rect">
            <a:avLst/>
          </a:prstGeom>
        </p:spPr>
      </p:pic>
    </p:spTree>
    <p:extLst>
      <p:ext uri="{BB962C8B-B14F-4D97-AF65-F5344CB8AC3E}">
        <p14:creationId xmlns:p14="http://schemas.microsoft.com/office/powerpoint/2010/main" val="668057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97446D-7C88-4A99-BEBD-ACE499C682A5}"/>
              </a:ext>
            </a:extLst>
          </p:cNvPr>
          <p:cNvSpPr txBox="1"/>
          <p:nvPr/>
        </p:nvSpPr>
        <p:spPr>
          <a:xfrm>
            <a:off x="130825" y="169972"/>
            <a:ext cx="1694695" cy="400110"/>
          </a:xfrm>
          <a:prstGeom prst="rect">
            <a:avLst/>
          </a:prstGeom>
          <a:noFill/>
        </p:spPr>
        <p:txBody>
          <a:bodyPr wrap="none" rtlCol="0" anchor="ctr" anchorCtr="0">
            <a:spAutoFit/>
          </a:bodyPr>
          <a:lstStyle/>
          <a:p>
            <a:r>
              <a:rPr lang="en-US" altLang="ko-KR" sz="2000" b="1">
                <a:solidFill>
                  <a:schemeClr val="bg1"/>
                </a:solidFill>
              </a:rPr>
              <a:t>Linux</a:t>
            </a:r>
            <a:r>
              <a:rPr lang="ko-KR" altLang="en-US" sz="2000" b="1">
                <a:solidFill>
                  <a:schemeClr val="bg1"/>
                </a:solidFill>
              </a:rPr>
              <a:t>의 종류</a:t>
            </a:r>
            <a:endParaRPr lang="ko-KR" altLang="en-US" sz="2000" b="1" dirty="0">
              <a:solidFill>
                <a:schemeClr val="bg1"/>
              </a:solidFill>
            </a:endParaRPr>
          </a:p>
        </p:txBody>
      </p:sp>
      <p:pic>
        <p:nvPicPr>
          <p:cNvPr id="4" name="그림 3">
            <a:extLst>
              <a:ext uri="{FF2B5EF4-FFF2-40B4-BE49-F238E27FC236}">
                <a16:creationId xmlns:a16="http://schemas.microsoft.com/office/drawing/2014/main" id="{D83AC819-E68F-48B7-BF21-E4F11357FC00}"/>
              </a:ext>
            </a:extLst>
          </p:cNvPr>
          <p:cNvPicPr>
            <a:picLocks noChangeAspect="1"/>
          </p:cNvPicPr>
          <p:nvPr/>
        </p:nvPicPr>
        <p:blipFill>
          <a:blip r:embed="rId2"/>
          <a:stretch>
            <a:fillRect/>
          </a:stretch>
        </p:blipFill>
        <p:spPr>
          <a:xfrm>
            <a:off x="125760" y="895455"/>
            <a:ext cx="8892480" cy="2893585"/>
          </a:xfrm>
          <a:prstGeom prst="rect">
            <a:avLst/>
          </a:prstGeom>
        </p:spPr>
      </p:pic>
      <p:pic>
        <p:nvPicPr>
          <p:cNvPr id="5" name="그림 4">
            <a:extLst>
              <a:ext uri="{FF2B5EF4-FFF2-40B4-BE49-F238E27FC236}">
                <a16:creationId xmlns:a16="http://schemas.microsoft.com/office/drawing/2014/main" id="{5B10A4E8-086C-493F-BD9A-BEED4CEC99FA}"/>
              </a:ext>
            </a:extLst>
          </p:cNvPr>
          <p:cNvPicPr>
            <a:picLocks noChangeAspect="1"/>
          </p:cNvPicPr>
          <p:nvPr/>
        </p:nvPicPr>
        <p:blipFill>
          <a:blip r:embed="rId3"/>
          <a:stretch>
            <a:fillRect/>
          </a:stretch>
        </p:blipFill>
        <p:spPr>
          <a:xfrm>
            <a:off x="215516" y="4111915"/>
            <a:ext cx="1909564" cy="761117"/>
          </a:xfrm>
          <a:prstGeom prst="rect">
            <a:avLst/>
          </a:prstGeom>
        </p:spPr>
      </p:pic>
      <p:pic>
        <p:nvPicPr>
          <p:cNvPr id="6" name="그림 5">
            <a:extLst>
              <a:ext uri="{FF2B5EF4-FFF2-40B4-BE49-F238E27FC236}">
                <a16:creationId xmlns:a16="http://schemas.microsoft.com/office/drawing/2014/main" id="{274D27A8-2115-4BA7-8F04-A447B2181962}"/>
              </a:ext>
            </a:extLst>
          </p:cNvPr>
          <p:cNvPicPr>
            <a:picLocks noChangeAspect="1"/>
          </p:cNvPicPr>
          <p:nvPr/>
        </p:nvPicPr>
        <p:blipFill>
          <a:blip r:embed="rId4"/>
          <a:stretch>
            <a:fillRect/>
          </a:stretch>
        </p:blipFill>
        <p:spPr>
          <a:xfrm>
            <a:off x="2561365" y="4130041"/>
            <a:ext cx="2160240" cy="724864"/>
          </a:xfrm>
          <a:prstGeom prst="rect">
            <a:avLst/>
          </a:prstGeom>
        </p:spPr>
      </p:pic>
      <p:pic>
        <p:nvPicPr>
          <p:cNvPr id="7" name="그림 6">
            <a:extLst>
              <a:ext uri="{FF2B5EF4-FFF2-40B4-BE49-F238E27FC236}">
                <a16:creationId xmlns:a16="http://schemas.microsoft.com/office/drawing/2014/main" id="{11331CE7-41EF-4D92-9994-124A96F2B81D}"/>
              </a:ext>
            </a:extLst>
          </p:cNvPr>
          <p:cNvPicPr>
            <a:picLocks noChangeAspect="1"/>
          </p:cNvPicPr>
          <p:nvPr/>
        </p:nvPicPr>
        <p:blipFill>
          <a:blip r:embed="rId5"/>
          <a:stretch>
            <a:fillRect/>
          </a:stretch>
        </p:blipFill>
        <p:spPr>
          <a:xfrm>
            <a:off x="5157890" y="4137100"/>
            <a:ext cx="1476164" cy="710746"/>
          </a:xfrm>
          <a:prstGeom prst="rect">
            <a:avLst/>
          </a:prstGeom>
        </p:spPr>
      </p:pic>
      <p:grpSp>
        <p:nvGrpSpPr>
          <p:cNvPr id="13" name="그룹 12">
            <a:extLst>
              <a:ext uri="{FF2B5EF4-FFF2-40B4-BE49-F238E27FC236}">
                <a16:creationId xmlns:a16="http://schemas.microsoft.com/office/drawing/2014/main" id="{023DDDFB-3810-4669-8F0F-8BCAFF1FB7DB}"/>
              </a:ext>
            </a:extLst>
          </p:cNvPr>
          <p:cNvGrpSpPr/>
          <p:nvPr/>
        </p:nvGrpSpPr>
        <p:grpSpPr>
          <a:xfrm>
            <a:off x="363386" y="5150427"/>
            <a:ext cx="8417228" cy="834857"/>
            <a:chOff x="295232" y="4948524"/>
            <a:chExt cx="8417228" cy="834857"/>
          </a:xfrm>
        </p:grpSpPr>
        <p:pic>
          <p:nvPicPr>
            <p:cNvPr id="8" name="그림 7">
              <a:extLst>
                <a:ext uri="{FF2B5EF4-FFF2-40B4-BE49-F238E27FC236}">
                  <a16:creationId xmlns:a16="http://schemas.microsoft.com/office/drawing/2014/main" id="{01486F9F-F78F-4F41-87D7-4F0513DFDE11}"/>
                </a:ext>
              </a:extLst>
            </p:cNvPr>
            <p:cNvPicPr>
              <a:picLocks noChangeAspect="1"/>
            </p:cNvPicPr>
            <p:nvPr/>
          </p:nvPicPr>
          <p:blipFill>
            <a:blip r:embed="rId6"/>
            <a:stretch>
              <a:fillRect/>
            </a:stretch>
          </p:blipFill>
          <p:spPr>
            <a:xfrm>
              <a:off x="295232" y="4948524"/>
              <a:ext cx="1409260" cy="585297"/>
            </a:xfrm>
            <a:prstGeom prst="rect">
              <a:avLst/>
            </a:prstGeom>
          </p:spPr>
        </p:pic>
        <p:pic>
          <p:nvPicPr>
            <p:cNvPr id="9" name="그림 8">
              <a:extLst>
                <a:ext uri="{FF2B5EF4-FFF2-40B4-BE49-F238E27FC236}">
                  <a16:creationId xmlns:a16="http://schemas.microsoft.com/office/drawing/2014/main" id="{73E3BFC9-1219-4EB9-BC55-820016A4CAC8}"/>
                </a:ext>
              </a:extLst>
            </p:cNvPr>
            <p:cNvPicPr>
              <a:picLocks noChangeAspect="1"/>
            </p:cNvPicPr>
            <p:nvPr/>
          </p:nvPicPr>
          <p:blipFill>
            <a:blip r:embed="rId7"/>
            <a:stretch>
              <a:fillRect/>
            </a:stretch>
          </p:blipFill>
          <p:spPr>
            <a:xfrm>
              <a:off x="4709439" y="4948524"/>
              <a:ext cx="1500134" cy="834857"/>
            </a:xfrm>
            <a:prstGeom prst="rect">
              <a:avLst/>
            </a:prstGeom>
          </p:spPr>
        </p:pic>
        <p:pic>
          <p:nvPicPr>
            <p:cNvPr id="10" name="그림 9">
              <a:extLst>
                <a:ext uri="{FF2B5EF4-FFF2-40B4-BE49-F238E27FC236}">
                  <a16:creationId xmlns:a16="http://schemas.microsoft.com/office/drawing/2014/main" id="{0A242319-AAED-49CF-BFE8-FF072753431B}"/>
                </a:ext>
              </a:extLst>
            </p:cNvPr>
            <p:cNvPicPr>
              <a:picLocks noChangeAspect="1"/>
            </p:cNvPicPr>
            <p:nvPr/>
          </p:nvPicPr>
          <p:blipFill>
            <a:blip r:embed="rId8"/>
            <a:stretch>
              <a:fillRect/>
            </a:stretch>
          </p:blipFill>
          <p:spPr>
            <a:xfrm>
              <a:off x="6972969" y="4948524"/>
              <a:ext cx="1739491" cy="781511"/>
            </a:xfrm>
            <a:prstGeom prst="rect">
              <a:avLst/>
            </a:prstGeom>
          </p:spPr>
        </p:pic>
        <p:pic>
          <p:nvPicPr>
            <p:cNvPr id="11" name="그림 10">
              <a:extLst>
                <a:ext uri="{FF2B5EF4-FFF2-40B4-BE49-F238E27FC236}">
                  <a16:creationId xmlns:a16="http://schemas.microsoft.com/office/drawing/2014/main" id="{6667C160-2DB9-4EAE-AEFF-7E00E2FB5AFB}"/>
                </a:ext>
              </a:extLst>
            </p:cNvPr>
            <p:cNvPicPr>
              <a:picLocks noChangeAspect="1"/>
            </p:cNvPicPr>
            <p:nvPr/>
          </p:nvPicPr>
          <p:blipFill>
            <a:blip r:embed="rId9"/>
            <a:stretch>
              <a:fillRect/>
            </a:stretch>
          </p:blipFill>
          <p:spPr>
            <a:xfrm>
              <a:off x="2445907" y="4948524"/>
              <a:ext cx="1500135" cy="734332"/>
            </a:xfrm>
            <a:prstGeom prst="rect">
              <a:avLst/>
            </a:prstGeom>
          </p:spPr>
        </p:pic>
      </p:grpSp>
      <p:pic>
        <p:nvPicPr>
          <p:cNvPr id="12" name="그림 11">
            <a:extLst>
              <a:ext uri="{FF2B5EF4-FFF2-40B4-BE49-F238E27FC236}">
                <a16:creationId xmlns:a16="http://schemas.microsoft.com/office/drawing/2014/main" id="{E4D09C8E-7951-4988-B899-97024C07EE24}"/>
              </a:ext>
            </a:extLst>
          </p:cNvPr>
          <p:cNvPicPr>
            <a:picLocks noChangeAspect="1"/>
          </p:cNvPicPr>
          <p:nvPr/>
        </p:nvPicPr>
        <p:blipFill>
          <a:blip r:embed="rId10"/>
          <a:stretch>
            <a:fillRect/>
          </a:stretch>
        </p:blipFill>
        <p:spPr>
          <a:xfrm>
            <a:off x="6963507" y="4309108"/>
            <a:ext cx="1836415" cy="522590"/>
          </a:xfrm>
          <a:prstGeom prst="rect">
            <a:avLst/>
          </a:prstGeom>
        </p:spPr>
      </p:pic>
    </p:spTree>
    <p:extLst>
      <p:ext uri="{BB962C8B-B14F-4D97-AF65-F5344CB8AC3E}">
        <p14:creationId xmlns:p14="http://schemas.microsoft.com/office/powerpoint/2010/main" val="258733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95AF4-3E7E-402F-BECE-76FB8267E90E}"/>
              </a:ext>
            </a:extLst>
          </p:cNvPr>
          <p:cNvSpPr txBox="1"/>
          <p:nvPr/>
        </p:nvSpPr>
        <p:spPr>
          <a:xfrm>
            <a:off x="130825" y="169972"/>
            <a:ext cx="1428596" cy="400110"/>
          </a:xfrm>
          <a:prstGeom prst="rect">
            <a:avLst/>
          </a:prstGeom>
          <a:noFill/>
        </p:spPr>
        <p:txBody>
          <a:bodyPr wrap="none" rtlCol="0" anchor="ctr" anchorCtr="0">
            <a:spAutoFit/>
          </a:bodyPr>
          <a:lstStyle/>
          <a:p>
            <a:r>
              <a:rPr lang="en-US" altLang="ko-KR" sz="2000" b="1">
                <a:solidFill>
                  <a:schemeClr val="bg1"/>
                </a:solidFill>
              </a:rPr>
              <a:t>UNIX </a:t>
            </a:r>
            <a:r>
              <a:rPr lang="ko-KR" altLang="en-US" sz="2000" b="1">
                <a:solidFill>
                  <a:schemeClr val="bg1"/>
                </a:solidFill>
              </a:rPr>
              <a:t>계열</a:t>
            </a:r>
            <a:endParaRPr lang="ko-KR" altLang="en-US" sz="2000" b="1" dirty="0">
              <a:solidFill>
                <a:schemeClr val="bg1"/>
              </a:solidFill>
            </a:endParaRPr>
          </a:p>
        </p:txBody>
      </p:sp>
      <p:pic>
        <p:nvPicPr>
          <p:cNvPr id="7170" name="Picture 2" descr="File:Unix history-simple.svg">
            <a:extLst>
              <a:ext uri="{FF2B5EF4-FFF2-40B4-BE49-F238E27FC236}">
                <a16:creationId xmlns:a16="http://schemas.microsoft.com/office/drawing/2014/main" id="{7B36C987-FA4B-4F43-A05B-6033BAE12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20" y="756359"/>
            <a:ext cx="7758760" cy="53729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48093E-DB9C-4A14-930D-60526070F09F}"/>
              </a:ext>
            </a:extLst>
          </p:cNvPr>
          <p:cNvSpPr txBox="1"/>
          <p:nvPr/>
        </p:nvSpPr>
        <p:spPr>
          <a:xfrm>
            <a:off x="1403648" y="6138009"/>
            <a:ext cx="606256" cy="261610"/>
          </a:xfrm>
          <a:prstGeom prst="rect">
            <a:avLst/>
          </a:prstGeom>
          <a:noFill/>
        </p:spPr>
        <p:txBody>
          <a:bodyPr wrap="none" rtlCol="0" anchor="ctr" anchorCtr="0">
            <a:spAutoFit/>
          </a:bodyPr>
          <a:lstStyle/>
          <a:p>
            <a:r>
              <a:rPr lang="en-US" altLang="ko-KR" sz="1100" b="1">
                <a:solidFill>
                  <a:srgbClr val="0070C0"/>
                </a:solidFill>
              </a:rPr>
              <a:t>LINUX</a:t>
            </a:r>
            <a:endParaRPr lang="ko-KR" altLang="en-US" sz="1100" b="1" dirty="0">
              <a:solidFill>
                <a:srgbClr val="0070C0"/>
              </a:solidFill>
            </a:endParaRPr>
          </a:p>
        </p:txBody>
      </p:sp>
      <p:sp>
        <p:nvSpPr>
          <p:cNvPr id="5" name="TextBox 4">
            <a:extLst>
              <a:ext uri="{FF2B5EF4-FFF2-40B4-BE49-F238E27FC236}">
                <a16:creationId xmlns:a16="http://schemas.microsoft.com/office/drawing/2014/main" id="{9820B7CD-3D8B-45E3-BCA5-DB56D73A42D1}"/>
              </a:ext>
            </a:extLst>
          </p:cNvPr>
          <p:cNvSpPr txBox="1"/>
          <p:nvPr/>
        </p:nvSpPr>
        <p:spPr>
          <a:xfrm>
            <a:off x="2269002" y="6138009"/>
            <a:ext cx="466794" cy="261610"/>
          </a:xfrm>
          <a:prstGeom prst="rect">
            <a:avLst/>
          </a:prstGeom>
          <a:noFill/>
        </p:spPr>
        <p:txBody>
          <a:bodyPr wrap="none" rtlCol="0" anchor="ctr" anchorCtr="0">
            <a:spAutoFit/>
          </a:bodyPr>
          <a:lstStyle/>
          <a:p>
            <a:r>
              <a:rPr lang="en-US" altLang="ko-KR" sz="1100" b="1">
                <a:solidFill>
                  <a:srgbClr val="0070C0"/>
                </a:solidFill>
              </a:rPr>
              <a:t>Mac</a:t>
            </a:r>
            <a:endParaRPr lang="ko-KR" altLang="en-US" sz="1100" b="1" dirty="0">
              <a:solidFill>
                <a:srgbClr val="0070C0"/>
              </a:solidFill>
            </a:endParaRPr>
          </a:p>
        </p:txBody>
      </p:sp>
      <p:sp>
        <p:nvSpPr>
          <p:cNvPr id="6" name="TextBox 5">
            <a:extLst>
              <a:ext uri="{FF2B5EF4-FFF2-40B4-BE49-F238E27FC236}">
                <a16:creationId xmlns:a16="http://schemas.microsoft.com/office/drawing/2014/main" id="{CCF9FD93-017C-4054-8648-9930F5843300}"/>
              </a:ext>
            </a:extLst>
          </p:cNvPr>
          <p:cNvSpPr txBox="1"/>
          <p:nvPr/>
        </p:nvSpPr>
        <p:spPr>
          <a:xfrm>
            <a:off x="3527884" y="6138009"/>
            <a:ext cx="460382" cy="261610"/>
          </a:xfrm>
          <a:prstGeom prst="rect">
            <a:avLst/>
          </a:prstGeom>
          <a:noFill/>
        </p:spPr>
        <p:txBody>
          <a:bodyPr wrap="none" rtlCol="0" anchor="ctr" anchorCtr="0">
            <a:spAutoFit/>
          </a:bodyPr>
          <a:lstStyle/>
          <a:p>
            <a:r>
              <a:rPr lang="en-US" altLang="ko-KR" sz="1100" b="1">
                <a:solidFill>
                  <a:srgbClr val="0070C0"/>
                </a:solidFill>
              </a:rPr>
              <a:t>BSD</a:t>
            </a:r>
            <a:endParaRPr lang="ko-KR" altLang="en-US" sz="1100" b="1" dirty="0">
              <a:solidFill>
                <a:srgbClr val="0070C0"/>
              </a:solidFill>
            </a:endParaRPr>
          </a:p>
        </p:txBody>
      </p:sp>
      <p:sp>
        <p:nvSpPr>
          <p:cNvPr id="7" name="TextBox 6">
            <a:extLst>
              <a:ext uri="{FF2B5EF4-FFF2-40B4-BE49-F238E27FC236}">
                <a16:creationId xmlns:a16="http://schemas.microsoft.com/office/drawing/2014/main" id="{1998B14E-9A26-4369-BDE3-893F425F27D8}"/>
              </a:ext>
            </a:extLst>
          </p:cNvPr>
          <p:cNvSpPr txBox="1"/>
          <p:nvPr/>
        </p:nvSpPr>
        <p:spPr>
          <a:xfrm>
            <a:off x="5904148" y="6138009"/>
            <a:ext cx="534121" cy="261610"/>
          </a:xfrm>
          <a:prstGeom prst="rect">
            <a:avLst/>
          </a:prstGeom>
          <a:noFill/>
        </p:spPr>
        <p:txBody>
          <a:bodyPr wrap="none" rtlCol="0" anchor="ctr" anchorCtr="0">
            <a:spAutoFit/>
          </a:bodyPr>
          <a:lstStyle/>
          <a:p>
            <a:r>
              <a:rPr lang="en-US" altLang="ko-KR" sz="1100" b="1">
                <a:solidFill>
                  <a:srgbClr val="0070C0"/>
                </a:solidFill>
              </a:rPr>
              <a:t>UNIX</a:t>
            </a:r>
            <a:endParaRPr lang="ko-KR" altLang="en-US" sz="1100" b="1" dirty="0">
              <a:solidFill>
                <a:srgbClr val="0070C0"/>
              </a:solidFill>
            </a:endParaRPr>
          </a:p>
        </p:txBody>
      </p:sp>
    </p:spTree>
    <p:extLst>
      <p:ext uri="{BB962C8B-B14F-4D97-AF65-F5344CB8AC3E}">
        <p14:creationId xmlns:p14="http://schemas.microsoft.com/office/powerpoint/2010/main" val="641212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23C37D-4BE1-429A-9A51-47FA0F2CD6E8}"/>
              </a:ext>
            </a:extLst>
          </p:cNvPr>
          <p:cNvSpPr txBox="1"/>
          <p:nvPr/>
        </p:nvSpPr>
        <p:spPr>
          <a:xfrm>
            <a:off x="130825" y="169972"/>
            <a:ext cx="1903085" cy="400110"/>
          </a:xfrm>
          <a:prstGeom prst="rect">
            <a:avLst/>
          </a:prstGeom>
          <a:noFill/>
        </p:spPr>
        <p:txBody>
          <a:bodyPr wrap="none" rtlCol="0" anchor="ctr" anchorCtr="0">
            <a:spAutoFit/>
          </a:bodyPr>
          <a:lstStyle/>
          <a:p>
            <a:r>
              <a:rPr lang="ko-KR" altLang="en-US" sz="2000" b="1">
                <a:solidFill>
                  <a:schemeClr val="bg1"/>
                </a:solidFill>
              </a:rPr>
              <a:t>리눅스</a:t>
            </a:r>
            <a:r>
              <a:rPr lang="en-US" altLang="ko-KR" sz="2000" b="1">
                <a:solidFill>
                  <a:schemeClr val="bg1"/>
                </a:solidFill>
              </a:rPr>
              <a:t> </a:t>
            </a:r>
            <a:r>
              <a:rPr lang="ko-KR" altLang="en-US" sz="2000" b="1">
                <a:solidFill>
                  <a:schemeClr val="bg1"/>
                </a:solidFill>
              </a:rPr>
              <a:t>의 장점</a:t>
            </a:r>
            <a:endParaRPr lang="ko-KR" altLang="en-US" sz="2000" b="1" dirty="0">
              <a:solidFill>
                <a:schemeClr val="bg1"/>
              </a:solidFill>
            </a:endParaRPr>
          </a:p>
        </p:txBody>
      </p:sp>
      <p:sp>
        <p:nvSpPr>
          <p:cNvPr id="3" name="직사각형 2">
            <a:extLst>
              <a:ext uri="{FF2B5EF4-FFF2-40B4-BE49-F238E27FC236}">
                <a16:creationId xmlns:a16="http://schemas.microsoft.com/office/drawing/2014/main" id="{A437D55E-11ED-4118-8B41-BC95FE510677}"/>
              </a:ext>
            </a:extLst>
          </p:cNvPr>
          <p:cNvSpPr/>
          <p:nvPr/>
        </p:nvSpPr>
        <p:spPr>
          <a:xfrm>
            <a:off x="467544" y="1084923"/>
            <a:ext cx="8352928" cy="4302716"/>
          </a:xfrm>
          <a:prstGeom prst="rect">
            <a:avLst/>
          </a:prstGeom>
        </p:spPr>
        <p:txBody>
          <a:bodyPr wrap="square">
            <a:spAutoFit/>
          </a:bodyPr>
          <a:lstStyle/>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시분할 시스템 </a:t>
            </a:r>
            <a:r>
              <a:rPr lang="en-US" altLang="ko-KR">
                <a:latin typeface="그래픽" pitchFamily="18" charset="-127"/>
                <a:ea typeface="그래픽" pitchFamily="18" charset="-127"/>
              </a:rPr>
              <a:t>(Time-sharing system)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다중사용자</a:t>
            </a:r>
            <a:r>
              <a:rPr lang="en-US" altLang="ko-KR">
                <a:latin typeface="그래픽" pitchFamily="18" charset="-127"/>
                <a:ea typeface="그래픽" pitchFamily="18" charset="-127"/>
              </a:rPr>
              <a:t>/</a:t>
            </a:r>
            <a:r>
              <a:rPr lang="ko-KR" altLang="en-US">
                <a:latin typeface="그래픽" pitchFamily="18" charset="-127"/>
                <a:ea typeface="그래픽" pitchFamily="18" charset="-127"/>
              </a:rPr>
              <a:t>다중처리 </a:t>
            </a:r>
            <a:r>
              <a:rPr lang="en-US" altLang="ko-KR">
                <a:latin typeface="그래픽" pitchFamily="18" charset="-127"/>
                <a:ea typeface="그래픽" pitchFamily="18" charset="-127"/>
              </a:rPr>
              <a:t>(Multi-user &amp; Multi-process system)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계층적 파일 시스템 </a:t>
            </a:r>
            <a:r>
              <a:rPr lang="en-US" altLang="ko-KR">
                <a:latin typeface="그래픽" pitchFamily="18" charset="-127"/>
                <a:ea typeface="그래픽" pitchFamily="18" charset="-127"/>
              </a:rPr>
              <a:t>(Hierarchical File system)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높은 생산성 </a:t>
            </a:r>
            <a:r>
              <a:rPr lang="en-US" altLang="ko-KR">
                <a:latin typeface="그래픽" pitchFamily="18" charset="-127"/>
                <a:ea typeface="그래픽" pitchFamily="18" charset="-127"/>
              </a:rPr>
              <a:t>(High productivity)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업계 표준 시스템 </a:t>
            </a:r>
            <a:r>
              <a:rPr lang="en-US" altLang="ko-KR">
                <a:latin typeface="그래픽" pitchFamily="18" charset="-127"/>
                <a:ea typeface="그래픽" pitchFamily="18" charset="-127"/>
              </a:rPr>
              <a:t>(Industry standard system)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수준 언어로 프로그램 됨 </a:t>
            </a:r>
            <a:r>
              <a:rPr lang="en-US" altLang="ko-KR">
                <a:latin typeface="그래픽" pitchFamily="18" charset="-127"/>
                <a:ea typeface="그래픽" pitchFamily="18" charset="-127"/>
              </a:rPr>
              <a:t>(Programmed by High level language) </a:t>
            </a: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뛰어난 이식성 </a:t>
            </a:r>
            <a:r>
              <a:rPr lang="en-US" altLang="ko-KR">
                <a:latin typeface="그래픽" pitchFamily="18" charset="-127"/>
                <a:ea typeface="그래픽" pitchFamily="18" charset="-127"/>
              </a:rPr>
              <a:t>(Good protability) </a:t>
            </a:r>
            <a:endParaRPr lang="en-US" altLang="ko-KR">
              <a:latin typeface="신명조"/>
            </a:endParaRPr>
          </a:p>
          <a:p>
            <a:pPr marL="285750" indent="-285750">
              <a:lnSpc>
                <a:spcPct val="190000"/>
              </a:lnSpc>
              <a:buFont typeface="Wingdings" panose="05000000000000000000" pitchFamily="2" charset="2"/>
              <a:buChar char="l"/>
            </a:pPr>
            <a:r>
              <a:rPr lang="ko-KR" altLang="en-US">
                <a:latin typeface="그래픽" pitchFamily="18" charset="-127"/>
                <a:ea typeface="그래픽" pitchFamily="18" charset="-127"/>
              </a:rPr>
              <a:t>진보된 네트워킹 제공 </a:t>
            </a:r>
            <a:r>
              <a:rPr lang="en-US" altLang="ko-KR">
                <a:latin typeface="그래픽" pitchFamily="18" charset="-127"/>
                <a:ea typeface="그래픽" pitchFamily="18" charset="-127"/>
              </a:rPr>
              <a:t>(Support high-level Networking facility) </a:t>
            </a:r>
          </a:p>
        </p:txBody>
      </p:sp>
    </p:spTree>
    <p:extLst>
      <p:ext uri="{BB962C8B-B14F-4D97-AF65-F5344CB8AC3E}">
        <p14:creationId xmlns:p14="http://schemas.microsoft.com/office/powerpoint/2010/main" val="3854176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A8F201-D132-4909-A665-715989F563CC}"/>
              </a:ext>
            </a:extLst>
          </p:cNvPr>
          <p:cNvSpPr txBox="1"/>
          <p:nvPr/>
        </p:nvSpPr>
        <p:spPr>
          <a:xfrm>
            <a:off x="130825" y="169972"/>
            <a:ext cx="1813317" cy="400110"/>
          </a:xfrm>
          <a:prstGeom prst="rect">
            <a:avLst/>
          </a:prstGeom>
          <a:noFill/>
        </p:spPr>
        <p:txBody>
          <a:bodyPr wrap="none" rtlCol="0" anchor="ctr" anchorCtr="0">
            <a:spAutoFit/>
          </a:bodyPr>
          <a:lstStyle/>
          <a:p>
            <a:r>
              <a:rPr lang="ko-KR" altLang="en-US" sz="2000" b="1">
                <a:solidFill>
                  <a:schemeClr val="bg1"/>
                </a:solidFill>
              </a:rPr>
              <a:t>주요 디렉토리</a:t>
            </a:r>
            <a:endParaRPr lang="ko-KR" altLang="en-US" sz="2000" b="1" dirty="0">
              <a:solidFill>
                <a:schemeClr val="bg1"/>
              </a:solidFill>
            </a:endParaRPr>
          </a:p>
        </p:txBody>
      </p:sp>
      <p:sp>
        <p:nvSpPr>
          <p:cNvPr id="4" name="직사각형 3">
            <a:extLst>
              <a:ext uri="{FF2B5EF4-FFF2-40B4-BE49-F238E27FC236}">
                <a16:creationId xmlns:a16="http://schemas.microsoft.com/office/drawing/2014/main" id="{2D2CB9E0-8802-4077-B612-E266E84AC643}"/>
              </a:ext>
            </a:extLst>
          </p:cNvPr>
          <p:cNvSpPr/>
          <p:nvPr/>
        </p:nvSpPr>
        <p:spPr>
          <a:xfrm>
            <a:off x="647564" y="1160748"/>
            <a:ext cx="7848872" cy="4247317"/>
          </a:xfrm>
          <a:prstGeom prst="rect">
            <a:avLst/>
          </a:prstGeom>
        </p:spPr>
        <p:txBody>
          <a:bodyPr wrap="square">
            <a:spAutoFit/>
          </a:bodyPr>
          <a:lstStyle/>
          <a:p>
            <a:pPr>
              <a:lnSpc>
                <a:spcPct val="250000"/>
              </a:lnSpc>
            </a:pPr>
            <a:r>
              <a:rPr lang="en-US" altLang="ko-KR" b="1">
                <a:latin typeface="그래픽" pitchFamily="18" charset="-127"/>
                <a:ea typeface="그래픽" pitchFamily="18" charset="-127"/>
              </a:rPr>
              <a:t>/bin (binaries)	</a:t>
            </a:r>
            <a:r>
              <a:rPr lang="ko-KR" altLang="en-US">
                <a:latin typeface="그래픽" pitchFamily="18" charset="-127"/>
                <a:ea typeface="그래픽" pitchFamily="18" charset="-127"/>
              </a:rPr>
              <a:t>대부분의 실행파일</a:t>
            </a:r>
          </a:p>
          <a:p>
            <a:pPr>
              <a:lnSpc>
                <a:spcPct val="250000"/>
              </a:lnSpc>
            </a:pPr>
            <a:r>
              <a:rPr lang="en-US" altLang="ko-KR" b="1">
                <a:latin typeface="그래픽" pitchFamily="18" charset="-127"/>
                <a:ea typeface="그래픽" pitchFamily="18" charset="-127"/>
              </a:rPr>
              <a:t>/usr/bin		</a:t>
            </a:r>
            <a:r>
              <a:rPr lang="ko-KR" altLang="en-US">
                <a:latin typeface="그래픽" pitchFamily="18" charset="-127"/>
                <a:ea typeface="그래픽" pitchFamily="18" charset="-127"/>
              </a:rPr>
              <a:t>사용자와 관계되는 파일들을 포함한다</a:t>
            </a:r>
            <a:r>
              <a:rPr lang="en-US" altLang="ko-KR">
                <a:latin typeface="그래픽" pitchFamily="18" charset="-127"/>
                <a:ea typeface="그래픽" pitchFamily="18" charset="-127"/>
              </a:rPr>
              <a:t>.</a:t>
            </a:r>
            <a:endParaRPr lang="en-US" altLang="ko-KR">
              <a:latin typeface="신명조"/>
            </a:endParaRPr>
          </a:p>
          <a:p>
            <a:pPr>
              <a:lnSpc>
                <a:spcPct val="250000"/>
              </a:lnSpc>
            </a:pPr>
            <a:r>
              <a:rPr lang="en-US" altLang="ko-KR" b="1">
                <a:latin typeface="그래픽" pitchFamily="18" charset="-127"/>
                <a:ea typeface="그래픽" pitchFamily="18" charset="-127"/>
              </a:rPr>
              <a:t>/etc		</a:t>
            </a:r>
            <a:r>
              <a:rPr lang="ko-KR" altLang="en-US">
                <a:latin typeface="그래픽" pitchFamily="18" charset="-127"/>
                <a:ea typeface="그래픽" pitchFamily="18" charset="-127"/>
              </a:rPr>
              <a:t>암호 파일등 시스템 관리파일</a:t>
            </a:r>
          </a:p>
          <a:p>
            <a:pPr>
              <a:lnSpc>
                <a:spcPct val="250000"/>
              </a:lnSpc>
            </a:pPr>
            <a:r>
              <a:rPr lang="en-US" altLang="ko-KR" b="1">
                <a:latin typeface="그래픽" pitchFamily="18" charset="-127"/>
                <a:ea typeface="그래픽" pitchFamily="18" charset="-127"/>
              </a:rPr>
              <a:t>/dev (device)	</a:t>
            </a:r>
            <a:r>
              <a:rPr lang="ko-KR" altLang="en-US">
                <a:latin typeface="그래픽" pitchFamily="18" charset="-127"/>
                <a:ea typeface="그래픽" pitchFamily="18" charset="-127"/>
              </a:rPr>
              <a:t>입출력 장치와 관련된 특수파일</a:t>
            </a:r>
          </a:p>
          <a:p>
            <a:pPr>
              <a:lnSpc>
                <a:spcPct val="250000"/>
              </a:lnSpc>
            </a:pPr>
            <a:r>
              <a:rPr lang="en-US" altLang="ko-KR" b="1">
                <a:latin typeface="그래픽" pitchFamily="18" charset="-127"/>
                <a:ea typeface="그래픽" pitchFamily="18" charset="-127"/>
              </a:rPr>
              <a:t>/lib (libraries)	</a:t>
            </a:r>
            <a:r>
              <a:rPr lang="ko-KR" altLang="en-US">
                <a:latin typeface="그래픽" pitchFamily="18" charset="-127"/>
                <a:ea typeface="그래픽" pitchFamily="18" charset="-127"/>
              </a:rPr>
              <a:t>프로그래밍 라이브러리화일</a:t>
            </a:r>
          </a:p>
          <a:p>
            <a:pPr>
              <a:lnSpc>
                <a:spcPct val="250000"/>
              </a:lnSpc>
            </a:pPr>
            <a:r>
              <a:rPr lang="en-US" altLang="ko-KR" b="1">
                <a:latin typeface="그래픽" pitchFamily="18" charset="-127"/>
                <a:ea typeface="그래픽" pitchFamily="18" charset="-127"/>
              </a:rPr>
              <a:t>/usr		</a:t>
            </a:r>
            <a:r>
              <a:rPr lang="ko-KR" altLang="en-US">
                <a:latin typeface="그래픽" pitchFamily="18" charset="-127"/>
                <a:ea typeface="그래픽" pitchFamily="18" charset="-127"/>
              </a:rPr>
              <a:t>사용자 계정을 위한 디렉토리</a:t>
            </a:r>
          </a:p>
        </p:txBody>
      </p:sp>
    </p:spTree>
    <p:extLst>
      <p:ext uri="{BB962C8B-B14F-4D97-AF65-F5344CB8AC3E}">
        <p14:creationId xmlns:p14="http://schemas.microsoft.com/office/powerpoint/2010/main" val="137737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615753" y="1484784"/>
            <a:ext cx="7912495" cy="3478894"/>
          </a:xfrm>
          <a:prstGeom prst="rect">
            <a:avLst/>
          </a:prstGeom>
        </p:spPr>
      </p:pic>
      <p:sp>
        <p:nvSpPr>
          <p:cNvPr id="3" name="TextBox 2"/>
          <p:cNvSpPr txBox="1"/>
          <p:nvPr/>
        </p:nvSpPr>
        <p:spPr>
          <a:xfrm>
            <a:off x="71500" y="169972"/>
            <a:ext cx="1556836" cy="400110"/>
          </a:xfrm>
          <a:prstGeom prst="rect">
            <a:avLst/>
          </a:prstGeom>
          <a:noFill/>
        </p:spPr>
        <p:txBody>
          <a:bodyPr wrap="none" rtlCol="0" anchor="ctr" anchorCtr="0">
            <a:spAutoFit/>
          </a:bodyPr>
          <a:lstStyle/>
          <a:p>
            <a:r>
              <a:rPr lang="ko-KR" altLang="en-US" sz="2000" b="1">
                <a:solidFill>
                  <a:schemeClr val="bg1"/>
                </a:solidFill>
              </a:rPr>
              <a:t>약물의 설계</a:t>
            </a:r>
            <a:endParaRPr lang="ko-KR" altLang="en-US" sz="2000" b="1" dirty="0">
              <a:solidFill>
                <a:schemeClr val="bg1"/>
              </a:solidFill>
            </a:endParaRPr>
          </a:p>
        </p:txBody>
      </p:sp>
    </p:spTree>
    <p:extLst>
      <p:ext uri="{BB962C8B-B14F-4D97-AF65-F5344CB8AC3E}">
        <p14:creationId xmlns:p14="http://schemas.microsoft.com/office/powerpoint/2010/main" val="407650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23D7F-4F52-47B0-802C-886258453361}"/>
              </a:ext>
            </a:extLst>
          </p:cNvPr>
          <p:cNvSpPr txBox="1"/>
          <p:nvPr/>
        </p:nvSpPr>
        <p:spPr>
          <a:xfrm>
            <a:off x="130825" y="169972"/>
            <a:ext cx="4480714" cy="400110"/>
          </a:xfrm>
          <a:prstGeom prst="rect">
            <a:avLst/>
          </a:prstGeom>
          <a:noFill/>
        </p:spPr>
        <p:txBody>
          <a:bodyPr wrap="none" rtlCol="0" anchor="ctr" anchorCtr="0">
            <a:spAutoFit/>
          </a:bodyPr>
          <a:lstStyle/>
          <a:p>
            <a:r>
              <a:rPr lang="ko-KR" altLang="en-US" sz="2000" b="1">
                <a:solidFill>
                  <a:schemeClr val="bg1"/>
                </a:solidFill>
              </a:rPr>
              <a:t>리눅스 </a:t>
            </a:r>
            <a:r>
              <a:rPr lang="en-US" altLang="ko-KR" sz="2000" b="1">
                <a:solidFill>
                  <a:schemeClr val="bg1"/>
                </a:solidFill>
              </a:rPr>
              <a:t>vs </a:t>
            </a:r>
            <a:r>
              <a:rPr lang="ko-KR" altLang="en-US" sz="2000" b="1">
                <a:solidFill>
                  <a:schemeClr val="bg1"/>
                </a:solidFill>
              </a:rPr>
              <a:t>윈도우 시스템 명령어 비교</a:t>
            </a:r>
            <a:endParaRPr lang="ko-KR" altLang="en-US" sz="2000" b="1" dirty="0">
              <a:solidFill>
                <a:schemeClr val="bg1"/>
              </a:solidFill>
            </a:endParaRPr>
          </a:p>
        </p:txBody>
      </p:sp>
      <p:sp>
        <p:nvSpPr>
          <p:cNvPr id="3" name="Text Box 4">
            <a:extLst>
              <a:ext uri="{FF2B5EF4-FFF2-40B4-BE49-F238E27FC236}">
                <a16:creationId xmlns:a16="http://schemas.microsoft.com/office/drawing/2014/main" id="{6A43A862-13C2-4EAE-9845-BDBBFFFCC1A2}"/>
              </a:ext>
            </a:extLst>
          </p:cNvPr>
          <p:cNvSpPr txBox="1">
            <a:spLocks noChangeArrowheads="1"/>
          </p:cNvSpPr>
          <p:nvPr/>
        </p:nvSpPr>
        <p:spPr bwMode="auto">
          <a:xfrm>
            <a:off x="1094807" y="1649140"/>
            <a:ext cx="1276375"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ko-KR" sz="1600" b="0"/>
              <a:t>cd</a:t>
            </a:r>
          </a:p>
          <a:p>
            <a:pPr>
              <a:lnSpc>
                <a:spcPct val="90000"/>
              </a:lnSpc>
            </a:pPr>
            <a:r>
              <a:rPr lang="en-US" altLang="ko-KR" sz="1600" b="0"/>
              <a:t>cls</a:t>
            </a:r>
          </a:p>
          <a:p>
            <a:pPr>
              <a:lnSpc>
                <a:spcPct val="90000"/>
              </a:lnSpc>
            </a:pPr>
            <a:r>
              <a:rPr lang="en-US" altLang="ko-KR" sz="1600" b="0"/>
              <a:t>copy, xcopy</a:t>
            </a:r>
          </a:p>
          <a:p>
            <a:pPr>
              <a:lnSpc>
                <a:spcPct val="90000"/>
              </a:lnSpc>
            </a:pPr>
            <a:r>
              <a:rPr lang="en-US" altLang="ko-KR" sz="1600" b="0"/>
              <a:t>date, time</a:t>
            </a:r>
          </a:p>
          <a:p>
            <a:pPr>
              <a:lnSpc>
                <a:spcPct val="90000"/>
              </a:lnSpc>
            </a:pPr>
            <a:r>
              <a:rPr lang="en-US" altLang="ko-KR" sz="1600" b="0"/>
              <a:t>del</a:t>
            </a:r>
          </a:p>
          <a:p>
            <a:pPr>
              <a:lnSpc>
                <a:spcPct val="90000"/>
              </a:lnSpc>
            </a:pPr>
            <a:r>
              <a:rPr lang="en-US" altLang="ko-KR" sz="1600" b="0"/>
              <a:t>dir</a:t>
            </a:r>
          </a:p>
          <a:p>
            <a:pPr>
              <a:lnSpc>
                <a:spcPct val="90000"/>
              </a:lnSpc>
            </a:pPr>
            <a:r>
              <a:rPr lang="en-US" altLang="ko-KR" sz="1600" b="0"/>
              <a:t>edit</a:t>
            </a:r>
          </a:p>
          <a:p>
            <a:pPr>
              <a:lnSpc>
                <a:spcPct val="90000"/>
              </a:lnSpc>
            </a:pPr>
            <a:r>
              <a:rPr lang="en-US" altLang="ko-KR" sz="1600" b="0"/>
              <a:t>exit</a:t>
            </a:r>
          </a:p>
          <a:p>
            <a:pPr>
              <a:lnSpc>
                <a:spcPct val="90000"/>
              </a:lnSpc>
            </a:pPr>
            <a:r>
              <a:rPr lang="en-US" altLang="ko-KR" sz="1600" b="0"/>
              <a:t>find</a:t>
            </a:r>
          </a:p>
          <a:p>
            <a:pPr>
              <a:lnSpc>
                <a:spcPct val="90000"/>
              </a:lnSpc>
            </a:pPr>
            <a:r>
              <a:rPr lang="en-US" altLang="ko-KR" sz="1600" b="0"/>
              <a:t>help</a:t>
            </a:r>
          </a:p>
          <a:p>
            <a:pPr>
              <a:lnSpc>
                <a:spcPct val="90000"/>
              </a:lnSpc>
            </a:pPr>
            <a:r>
              <a:rPr lang="en-US" altLang="ko-KR" sz="1600" b="0"/>
              <a:t>md</a:t>
            </a:r>
          </a:p>
          <a:p>
            <a:pPr>
              <a:lnSpc>
                <a:spcPct val="90000"/>
              </a:lnSpc>
            </a:pPr>
            <a:r>
              <a:rPr lang="en-US" altLang="ko-KR" sz="1600" b="0"/>
              <a:t>print</a:t>
            </a:r>
          </a:p>
          <a:p>
            <a:pPr>
              <a:lnSpc>
                <a:spcPct val="90000"/>
              </a:lnSpc>
            </a:pPr>
            <a:r>
              <a:rPr lang="en-US" altLang="ko-KR" sz="1600" b="0"/>
              <a:t>rd</a:t>
            </a:r>
          </a:p>
          <a:p>
            <a:pPr>
              <a:lnSpc>
                <a:spcPct val="90000"/>
              </a:lnSpc>
            </a:pPr>
            <a:r>
              <a:rPr lang="en-US" altLang="ko-KR" sz="1600" b="0"/>
              <a:t>ren</a:t>
            </a:r>
          </a:p>
          <a:p>
            <a:pPr>
              <a:lnSpc>
                <a:spcPct val="90000"/>
              </a:lnSpc>
            </a:pPr>
            <a:r>
              <a:rPr lang="en-US" altLang="ko-KR" sz="1600" b="0"/>
              <a:t>set</a:t>
            </a:r>
          </a:p>
          <a:p>
            <a:pPr>
              <a:lnSpc>
                <a:spcPct val="90000"/>
              </a:lnSpc>
            </a:pPr>
            <a:r>
              <a:rPr lang="en-US" altLang="ko-KR" sz="1600" b="0"/>
              <a:t>sort</a:t>
            </a:r>
          </a:p>
          <a:p>
            <a:pPr>
              <a:lnSpc>
                <a:spcPct val="90000"/>
              </a:lnSpc>
            </a:pPr>
            <a:r>
              <a:rPr lang="en-US" altLang="ko-KR" sz="1600" b="0"/>
              <a:t>type, more</a:t>
            </a:r>
          </a:p>
          <a:p>
            <a:pPr>
              <a:lnSpc>
                <a:spcPct val="90000"/>
              </a:lnSpc>
            </a:pPr>
            <a:r>
              <a:rPr lang="en-US" altLang="ko-KR" sz="1600" b="0"/>
              <a:t>ver</a:t>
            </a:r>
          </a:p>
        </p:txBody>
      </p:sp>
      <p:sp>
        <p:nvSpPr>
          <p:cNvPr id="4" name="Text Box 6">
            <a:extLst>
              <a:ext uri="{FF2B5EF4-FFF2-40B4-BE49-F238E27FC236}">
                <a16:creationId xmlns:a16="http://schemas.microsoft.com/office/drawing/2014/main" id="{3049855E-6707-4E4B-8000-71B10930C219}"/>
              </a:ext>
            </a:extLst>
          </p:cNvPr>
          <p:cNvSpPr txBox="1">
            <a:spLocks noChangeArrowheads="1"/>
          </p:cNvSpPr>
          <p:nvPr/>
        </p:nvSpPr>
        <p:spPr bwMode="auto">
          <a:xfrm>
            <a:off x="3632865" y="1628800"/>
            <a:ext cx="1878271"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ko-KR" sz="1600" b="0"/>
              <a:t>cd, pwd</a:t>
            </a:r>
          </a:p>
          <a:p>
            <a:pPr>
              <a:lnSpc>
                <a:spcPct val="90000"/>
              </a:lnSpc>
            </a:pPr>
            <a:r>
              <a:rPr lang="en-US" altLang="ko-KR" sz="1600" b="0"/>
              <a:t>clear</a:t>
            </a:r>
          </a:p>
          <a:p>
            <a:pPr>
              <a:lnSpc>
                <a:spcPct val="90000"/>
              </a:lnSpc>
            </a:pPr>
            <a:r>
              <a:rPr lang="en-US" altLang="ko-KR" sz="1600" b="0"/>
              <a:t>cp</a:t>
            </a:r>
          </a:p>
          <a:p>
            <a:pPr>
              <a:lnSpc>
                <a:spcPct val="90000"/>
              </a:lnSpc>
            </a:pPr>
            <a:r>
              <a:rPr lang="en-US" altLang="ko-KR" sz="1600" b="0"/>
              <a:t>date</a:t>
            </a:r>
          </a:p>
          <a:p>
            <a:pPr>
              <a:lnSpc>
                <a:spcPct val="90000"/>
              </a:lnSpc>
            </a:pPr>
            <a:r>
              <a:rPr lang="en-US" altLang="ko-KR" sz="1600" b="0"/>
              <a:t>rm</a:t>
            </a:r>
          </a:p>
          <a:p>
            <a:pPr>
              <a:lnSpc>
                <a:spcPct val="90000"/>
              </a:lnSpc>
            </a:pPr>
            <a:r>
              <a:rPr lang="en-US" altLang="ko-KR" sz="1600" b="0"/>
              <a:t>ls</a:t>
            </a:r>
          </a:p>
          <a:p>
            <a:pPr>
              <a:lnSpc>
                <a:spcPct val="90000"/>
              </a:lnSpc>
            </a:pPr>
            <a:r>
              <a:rPr lang="en-US" altLang="ko-KR" sz="1600" b="0"/>
              <a:t>vi</a:t>
            </a:r>
          </a:p>
          <a:p>
            <a:pPr>
              <a:lnSpc>
                <a:spcPct val="90000"/>
              </a:lnSpc>
            </a:pPr>
            <a:r>
              <a:rPr lang="en-US" altLang="ko-KR" sz="1600" b="0"/>
              <a:t>exit, logout</a:t>
            </a:r>
          </a:p>
          <a:p>
            <a:pPr>
              <a:lnSpc>
                <a:spcPct val="90000"/>
              </a:lnSpc>
            </a:pPr>
            <a:r>
              <a:rPr lang="en-US" altLang="ko-KR" sz="1600" b="0"/>
              <a:t>grep, egrep, tgrep</a:t>
            </a:r>
          </a:p>
          <a:p>
            <a:pPr>
              <a:lnSpc>
                <a:spcPct val="90000"/>
              </a:lnSpc>
            </a:pPr>
            <a:r>
              <a:rPr lang="en-US" altLang="ko-KR" sz="1600" b="0"/>
              <a:t>man</a:t>
            </a:r>
          </a:p>
          <a:p>
            <a:pPr>
              <a:lnSpc>
                <a:spcPct val="90000"/>
              </a:lnSpc>
            </a:pPr>
            <a:r>
              <a:rPr lang="en-US" altLang="ko-KR" sz="1600" b="0"/>
              <a:t>mkdir</a:t>
            </a:r>
          </a:p>
          <a:p>
            <a:pPr>
              <a:lnSpc>
                <a:spcPct val="90000"/>
              </a:lnSpc>
            </a:pPr>
            <a:r>
              <a:rPr lang="en-US" altLang="ko-KR" sz="1600" b="0"/>
              <a:t>lp, lpr</a:t>
            </a:r>
          </a:p>
          <a:p>
            <a:pPr>
              <a:lnSpc>
                <a:spcPct val="90000"/>
              </a:lnSpc>
            </a:pPr>
            <a:r>
              <a:rPr lang="en-US" altLang="ko-KR" sz="1600" b="0"/>
              <a:t>rmdir</a:t>
            </a:r>
          </a:p>
          <a:p>
            <a:pPr>
              <a:lnSpc>
                <a:spcPct val="90000"/>
              </a:lnSpc>
            </a:pPr>
            <a:r>
              <a:rPr lang="en-US" altLang="ko-KR" sz="1600" b="0"/>
              <a:t>mv</a:t>
            </a:r>
          </a:p>
          <a:p>
            <a:pPr>
              <a:lnSpc>
                <a:spcPct val="90000"/>
              </a:lnSpc>
            </a:pPr>
            <a:r>
              <a:rPr lang="en-US" altLang="ko-KR" sz="1600" b="0"/>
              <a:t>set, setenv, env</a:t>
            </a:r>
          </a:p>
          <a:p>
            <a:pPr>
              <a:lnSpc>
                <a:spcPct val="90000"/>
              </a:lnSpc>
            </a:pPr>
            <a:r>
              <a:rPr lang="en-US" altLang="ko-KR" sz="1600" b="0"/>
              <a:t>sort</a:t>
            </a:r>
          </a:p>
          <a:p>
            <a:pPr>
              <a:lnSpc>
                <a:spcPct val="90000"/>
              </a:lnSpc>
            </a:pPr>
            <a:r>
              <a:rPr lang="en-US" altLang="ko-KR" sz="1600" b="0"/>
              <a:t>cat, pg, more, pr</a:t>
            </a:r>
          </a:p>
          <a:p>
            <a:pPr>
              <a:lnSpc>
                <a:spcPct val="90000"/>
              </a:lnSpc>
            </a:pPr>
            <a:r>
              <a:rPr lang="en-US" altLang="ko-KR" sz="1600" b="0"/>
              <a:t>uname</a:t>
            </a:r>
          </a:p>
        </p:txBody>
      </p:sp>
      <p:sp>
        <p:nvSpPr>
          <p:cNvPr id="5" name="Text Box 7">
            <a:extLst>
              <a:ext uri="{FF2B5EF4-FFF2-40B4-BE49-F238E27FC236}">
                <a16:creationId xmlns:a16="http://schemas.microsoft.com/office/drawing/2014/main" id="{3ACE1736-6736-42EB-8253-A93DDAE16518}"/>
              </a:ext>
            </a:extLst>
          </p:cNvPr>
          <p:cNvSpPr txBox="1">
            <a:spLocks noChangeArrowheads="1"/>
          </p:cNvSpPr>
          <p:nvPr/>
        </p:nvSpPr>
        <p:spPr bwMode="auto">
          <a:xfrm>
            <a:off x="6264188" y="1658146"/>
            <a:ext cx="2247731"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ko-KR" altLang="en-US" sz="1600" b="0"/>
              <a:t>디렉토리의 이동</a:t>
            </a:r>
          </a:p>
          <a:p>
            <a:pPr>
              <a:lnSpc>
                <a:spcPct val="90000"/>
              </a:lnSpc>
            </a:pPr>
            <a:r>
              <a:rPr lang="ko-KR" altLang="en-US" sz="1600" b="0"/>
              <a:t>화면지움</a:t>
            </a:r>
          </a:p>
          <a:p>
            <a:pPr>
              <a:lnSpc>
                <a:spcPct val="90000"/>
              </a:lnSpc>
            </a:pPr>
            <a:r>
              <a:rPr lang="ko-KR" altLang="en-US" sz="1600" b="0"/>
              <a:t>파일복사</a:t>
            </a:r>
          </a:p>
          <a:p>
            <a:pPr>
              <a:lnSpc>
                <a:spcPct val="90000"/>
              </a:lnSpc>
            </a:pPr>
            <a:r>
              <a:rPr lang="ko-KR" altLang="en-US" sz="1600" b="0"/>
              <a:t>시간 및 날짜</a:t>
            </a:r>
          </a:p>
          <a:p>
            <a:pPr>
              <a:lnSpc>
                <a:spcPct val="90000"/>
              </a:lnSpc>
            </a:pPr>
            <a:r>
              <a:rPr lang="ko-KR" altLang="en-US" sz="1600" b="0"/>
              <a:t>파일의 삭제</a:t>
            </a:r>
          </a:p>
          <a:p>
            <a:pPr>
              <a:lnSpc>
                <a:spcPct val="90000"/>
              </a:lnSpc>
            </a:pPr>
            <a:r>
              <a:rPr lang="ko-KR" altLang="en-US" sz="1600" b="0"/>
              <a:t>디렉토리 내용 보기</a:t>
            </a:r>
          </a:p>
          <a:p>
            <a:pPr>
              <a:lnSpc>
                <a:spcPct val="90000"/>
              </a:lnSpc>
            </a:pPr>
            <a:r>
              <a:rPr lang="ko-KR" altLang="en-US" sz="1600" b="0"/>
              <a:t>텍스트 편집</a:t>
            </a:r>
          </a:p>
          <a:p>
            <a:pPr>
              <a:lnSpc>
                <a:spcPct val="90000"/>
              </a:lnSpc>
            </a:pPr>
            <a:r>
              <a:rPr lang="ko-KR" altLang="en-US" sz="1600" b="0"/>
              <a:t>쉘의 종료</a:t>
            </a:r>
          </a:p>
          <a:p>
            <a:pPr>
              <a:lnSpc>
                <a:spcPct val="90000"/>
              </a:lnSpc>
            </a:pPr>
            <a:r>
              <a:rPr lang="ko-KR" altLang="en-US" sz="1600" b="0"/>
              <a:t>문자열의 검색</a:t>
            </a:r>
          </a:p>
          <a:p>
            <a:pPr>
              <a:lnSpc>
                <a:spcPct val="90000"/>
              </a:lnSpc>
            </a:pPr>
            <a:r>
              <a:rPr lang="ko-KR" altLang="en-US" sz="1600" b="0"/>
              <a:t>도움말</a:t>
            </a:r>
          </a:p>
          <a:p>
            <a:pPr>
              <a:lnSpc>
                <a:spcPct val="90000"/>
              </a:lnSpc>
            </a:pPr>
            <a:r>
              <a:rPr lang="ko-KR" altLang="en-US" sz="1600" b="0"/>
              <a:t>디렉토리의 생성</a:t>
            </a:r>
          </a:p>
          <a:p>
            <a:pPr>
              <a:lnSpc>
                <a:spcPct val="90000"/>
              </a:lnSpc>
            </a:pPr>
            <a:r>
              <a:rPr lang="ko-KR" altLang="en-US" sz="1600" b="0"/>
              <a:t>텍스트 인쇄</a:t>
            </a:r>
          </a:p>
          <a:p>
            <a:pPr>
              <a:lnSpc>
                <a:spcPct val="90000"/>
              </a:lnSpc>
            </a:pPr>
            <a:r>
              <a:rPr lang="ko-KR" altLang="en-US" sz="1600" b="0"/>
              <a:t>디렉토리 삭제</a:t>
            </a:r>
          </a:p>
          <a:p>
            <a:pPr>
              <a:lnSpc>
                <a:spcPct val="90000"/>
              </a:lnSpc>
            </a:pPr>
            <a:r>
              <a:rPr lang="ko-KR" altLang="en-US" sz="1600" b="0"/>
              <a:t>파일 이름 변경</a:t>
            </a:r>
          </a:p>
          <a:p>
            <a:pPr>
              <a:lnSpc>
                <a:spcPct val="90000"/>
              </a:lnSpc>
            </a:pPr>
            <a:r>
              <a:rPr lang="ko-KR" altLang="en-US" sz="1600" b="0"/>
              <a:t>환경변수 설정</a:t>
            </a:r>
          </a:p>
          <a:p>
            <a:pPr>
              <a:lnSpc>
                <a:spcPct val="90000"/>
              </a:lnSpc>
            </a:pPr>
            <a:r>
              <a:rPr lang="ko-KR" altLang="en-US" sz="1600" b="0"/>
              <a:t>텍스트 문서 정렬</a:t>
            </a:r>
          </a:p>
          <a:p>
            <a:pPr>
              <a:lnSpc>
                <a:spcPct val="90000"/>
              </a:lnSpc>
            </a:pPr>
            <a:r>
              <a:rPr lang="ko-KR" altLang="en-US" sz="1600" b="0"/>
              <a:t>텍스트 파일 화면 출력</a:t>
            </a:r>
          </a:p>
          <a:p>
            <a:pPr>
              <a:lnSpc>
                <a:spcPct val="90000"/>
              </a:lnSpc>
            </a:pPr>
            <a:r>
              <a:rPr lang="ko-KR" altLang="en-US" sz="1600" b="0"/>
              <a:t>커널 버전 보기</a:t>
            </a:r>
          </a:p>
        </p:txBody>
      </p:sp>
      <p:sp>
        <p:nvSpPr>
          <p:cNvPr id="6" name="Text Box 9">
            <a:extLst>
              <a:ext uri="{FF2B5EF4-FFF2-40B4-BE49-F238E27FC236}">
                <a16:creationId xmlns:a16="http://schemas.microsoft.com/office/drawing/2014/main" id="{AB087670-290E-4E22-8D5C-9EE49EE88B48}"/>
              </a:ext>
            </a:extLst>
          </p:cNvPr>
          <p:cNvSpPr txBox="1">
            <a:spLocks noChangeArrowheads="1"/>
          </p:cNvSpPr>
          <p:nvPr/>
        </p:nvSpPr>
        <p:spPr bwMode="auto">
          <a:xfrm>
            <a:off x="611560" y="1016732"/>
            <a:ext cx="16514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ko-KR" altLang="en-US" b="1"/>
              <a:t>윈도우 시스템</a:t>
            </a:r>
          </a:p>
        </p:txBody>
      </p:sp>
      <p:sp>
        <p:nvSpPr>
          <p:cNvPr id="7" name="Text Box 10">
            <a:extLst>
              <a:ext uri="{FF2B5EF4-FFF2-40B4-BE49-F238E27FC236}">
                <a16:creationId xmlns:a16="http://schemas.microsoft.com/office/drawing/2014/main" id="{AE37CF1D-223F-4D00-BA5C-D7921BE78903}"/>
              </a:ext>
            </a:extLst>
          </p:cNvPr>
          <p:cNvSpPr txBox="1">
            <a:spLocks noChangeArrowheads="1"/>
          </p:cNvSpPr>
          <p:nvPr/>
        </p:nvSpPr>
        <p:spPr bwMode="auto">
          <a:xfrm>
            <a:off x="3563888" y="101673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ko-KR" altLang="en-US" b="1"/>
              <a:t>리눅스</a:t>
            </a:r>
          </a:p>
        </p:txBody>
      </p:sp>
      <p:sp>
        <p:nvSpPr>
          <p:cNvPr id="8" name="Text Box 11">
            <a:extLst>
              <a:ext uri="{FF2B5EF4-FFF2-40B4-BE49-F238E27FC236}">
                <a16:creationId xmlns:a16="http://schemas.microsoft.com/office/drawing/2014/main" id="{969C5C72-442E-4116-818E-8990CF66C067}"/>
              </a:ext>
            </a:extLst>
          </p:cNvPr>
          <p:cNvSpPr txBox="1">
            <a:spLocks noChangeArrowheads="1"/>
          </p:cNvSpPr>
          <p:nvPr/>
        </p:nvSpPr>
        <p:spPr bwMode="auto">
          <a:xfrm>
            <a:off x="6380709" y="1016732"/>
            <a:ext cx="891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ko-KR" altLang="en-US" b="1"/>
              <a:t>내   용</a:t>
            </a:r>
          </a:p>
        </p:txBody>
      </p:sp>
    </p:spTree>
    <p:extLst>
      <p:ext uri="{BB962C8B-B14F-4D97-AF65-F5344CB8AC3E}">
        <p14:creationId xmlns:p14="http://schemas.microsoft.com/office/powerpoint/2010/main" val="1840420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0C33F-954B-4206-98CB-AA657CC627DD}"/>
              </a:ext>
            </a:extLst>
          </p:cNvPr>
          <p:cNvSpPr txBox="1"/>
          <p:nvPr/>
        </p:nvSpPr>
        <p:spPr>
          <a:xfrm>
            <a:off x="130825" y="169972"/>
            <a:ext cx="1556836" cy="400110"/>
          </a:xfrm>
          <a:prstGeom prst="rect">
            <a:avLst/>
          </a:prstGeom>
          <a:noFill/>
        </p:spPr>
        <p:txBody>
          <a:bodyPr wrap="none" rtlCol="0" anchor="ctr" anchorCtr="0">
            <a:spAutoFit/>
          </a:bodyPr>
          <a:lstStyle/>
          <a:p>
            <a:r>
              <a:rPr lang="ko-KR" altLang="en-US" sz="2000" b="1">
                <a:solidFill>
                  <a:schemeClr val="bg1"/>
                </a:solidFill>
              </a:rPr>
              <a:t>시동과 종료</a:t>
            </a:r>
            <a:endParaRPr lang="ko-KR" altLang="en-US" sz="2000" b="1" dirty="0">
              <a:solidFill>
                <a:schemeClr val="bg1"/>
              </a:solidFill>
            </a:endParaRPr>
          </a:p>
        </p:txBody>
      </p:sp>
      <p:sp>
        <p:nvSpPr>
          <p:cNvPr id="3" name="Rectangle 4">
            <a:extLst>
              <a:ext uri="{FF2B5EF4-FFF2-40B4-BE49-F238E27FC236}">
                <a16:creationId xmlns:a16="http://schemas.microsoft.com/office/drawing/2014/main" id="{8E45DD8D-3403-4C2F-963E-AC0A4C0BEAE4}"/>
              </a:ext>
            </a:extLst>
          </p:cNvPr>
          <p:cNvSpPr>
            <a:spLocks noChangeArrowheads="1"/>
          </p:cNvSpPr>
          <p:nvPr/>
        </p:nvSpPr>
        <p:spPr bwMode="auto">
          <a:xfrm>
            <a:off x="457200" y="1233264"/>
            <a:ext cx="8229600" cy="4572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4" name="Text Box 5">
            <a:extLst>
              <a:ext uri="{FF2B5EF4-FFF2-40B4-BE49-F238E27FC236}">
                <a16:creationId xmlns:a16="http://schemas.microsoft.com/office/drawing/2014/main" id="{146D8AEA-2954-49BE-891D-D7F69740A967}"/>
              </a:ext>
            </a:extLst>
          </p:cNvPr>
          <p:cNvSpPr txBox="1">
            <a:spLocks noChangeArrowheads="1"/>
          </p:cNvSpPr>
          <p:nvPr/>
        </p:nvSpPr>
        <p:spPr bwMode="auto">
          <a:xfrm>
            <a:off x="763514" y="1448780"/>
            <a:ext cx="8290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b="1"/>
              <a:t>1. login</a:t>
            </a:r>
          </a:p>
        </p:txBody>
      </p:sp>
      <p:sp>
        <p:nvSpPr>
          <p:cNvPr id="5" name="Text Box 8">
            <a:extLst>
              <a:ext uri="{FF2B5EF4-FFF2-40B4-BE49-F238E27FC236}">
                <a16:creationId xmlns:a16="http://schemas.microsoft.com/office/drawing/2014/main" id="{94CF681A-ADE3-41E3-9FE2-3781C924A17E}"/>
              </a:ext>
            </a:extLst>
          </p:cNvPr>
          <p:cNvSpPr txBox="1">
            <a:spLocks noChangeArrowheads="1"/>
          </p:cNvSpPr>
          <p:nvPr/>
        </p:nvSpPr>
        <p:spPr bwMode="auto">
          <a:xfrm>
            <a:off x="755576" y="4725380"/>
            <a:ext cx="9589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b="1"/>
              <a:t>4. logout</a:t>
            </a:r>
          </a:p>
        </p:txBody>
      </p:sp>
      <p:sp>
        <p:nvSpPr>
          <p:cNvPr id="6" name="Text Box 9">
            <a:extLst>
              <a:ext uri="{FF2B5EF4-FFF2-40B4-BE49-F238E27FC236}">
                <a16:creationId xmlns:a16="http://schemas.microsoft.com/office/drawing/2014/main" id="{8BA6B0F2-25B6-45E8-98F1-89CB97F5D803}"/>
              </a:ext>
            </a:extLst>
          </p:cNvPr>
          <p:cNvSpPr txBox="1">
            <a:spLocks noChangeArrowheads="1"/>
          </p:cNvSpPr>
          <p:nvPr/>
        </p:nvSpPr>
        <p:spPr bwMode="auto">
          <a:xfrm>
            <a:off x="1052439" y="1885343"/>
            <a:ext cx="109485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buFontTx/>
              <a:buChar char="•"/>
            </a:pPr>
            <a:r>
              <a:rPr lang="en-US" altLang="ko-KR" sz="1400" b="1"/>
              <a:t>  console</a:t>
            </a:r>
          </a:p>
          <a:p>
            <a:pPr>
              <a:lnSpc>
                <a:spcPct val="80000"/>
              </a:lnSpc>
              <a:buFontTx/>
              <a:buChar char="•"/>
            </a:pPr>
            <a:r>
              <a:rPr lang="en-US" altLang="ko-KR" sz="1400" b="1"/>
              <a:t>  terminal</a:t>
            </a:r>
          </a:p>
        </p:txBody>
      </p:sp>
      <p:grpSp>
        <p:nvGrpSpPr>
          <p:cNvPr id="7" name="Group 14">
            <a:extLst>
              <a:ext uri="{FF2B5EF4-FFF2-40B4-BE49-F238E27FC236}">
                <a16:creationId xmlns:a16="http://schemas.microsoft.com/office/drawing/2014/main" id="{9D1F2F71-5BE5-4959-9A91-3604348DF60A}"/>
              </a:ext>
            </a:extLst>
          </p:cNvPr>
          <p:cNvGrpSpPr>
            <a:grpSpLocks/>
          </p:cNvGrpSpPr>
          <p:nvPr/>
        </p:nvGrpSpPr>
        <p:grpSpPr bwMode="auto">
          <a:xfrm>
            <a:off x="763514" y="3614129"/>
            <a:ext cx="2212976" cy="917575"/>
            <a:chOff x="439" y="1872"/>
            <a:chExt cx="1394" cy="578"/>
          </a:xfrm>
        </p:grpSpPr>
        <p:sp>
          <p:nvSpPr>
            <p:cNvPr id="8" name="Text Box 6">
              <a:extLst>
                <a:ext uri="{FF2B5EF4-FFF2-40B4-BE49-F238E27FC236}">
                  <a16:creationId xmlns:a16="http://schemas.microsoft.com/office/drawing/2014/main" id="{00411977-7244-41EB-86FE-3E5ACEF7AEF8}"/>
                </a:ext>
              </a:extLst>
            </p:cNvPr>
            <p:cNvSpPr txBox="1">
              <a:spLocks noChangeArrowheads="1"/>
            </p:cNvSpPr>
            <p:nvPr/>
          </p:nvSpPr>
          <p:spPr bwMode="auto">
            <a:xfrm>
              <a:off x="439" y="1872"/>
              <a:ext cx="133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b="1"/>
                <a:t>3. Command  </a:t>
              </a:r>
              <a:r>
                <a:rPr lang="ko-KR" altLang="en-US" sz="1400" b="1"/>
                <a:t>입력형식</a:t>
              </a:r>
            </a:p>
          </p:txBody>
        </p:sp>
        <p:sp>
          <p:nvSpPr>
            <p:cNvPr id="9" name="Text Box 10">
              <a:extLst>
                <a:ext uri="{FF2B5EF4-FFF2-40B4-BE49-F238E27FC236}">
                  <a16:creationId xmlns:a16="http://schemas.microsoft.com/office/drawing/2014/main" id="{6571FD4E-8664-44D9-B24F-575AF35A6D7C}"/>
                </a:ext>
              </a:extLst>
            </p:cNvPr>
            <p:cNvSpPr txBox="1">
              <a:spLocks noChangeArrowheads="1"/>
            </p:cNvSpPr>
            <p:nvPr/>
          </p:nvSpPr>
          <p:spPr bwMode="auto">
            <a:xfrm>
              <a:off x="624" y="2148"/>
              <a:ext cx="120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buFontTx/>
                <a:buChar char="•"/>
              </a:pPr>
              <a:r>
                <a:rPr lang="en-US" altLang="ko-KR" sz="1400" b="1"/>
                <a:t>  prompt  -  % or #</a:t>
              </a:r>
            </a:p>
            <a:p>
              <a:pPr>
                <a:lnSpc>
                  <a:spcPct val="90000"/>
                </a:lnSpc>
                <a:buFontTx/>
                <a:buChar char="•"/>
              </a:pPr>
              <a:r>
                <a:rPr lang="en-US" altLang="ko-KR" sz="1400" b="1"/>
                <a:t>  % man ls</a:t>
              </a:r>
            </a:p>
          </p:txBody>
        </p:sp>
      </p:grpSp>
      <p:grpSp>
        <p:nvGrpSpPr>
          <p:cNvPr id="10" name="Group 13">
            <a:extLst>
              <a:ext uri="{FF2B5EF4-FFF2-40B4-BE49-F238E27FC236}">
                <a16:creationId xmlns:a16="http://schemas.microsoft.com/office/drawing/2014/main" id="{E354B67D-5FA9-43FB-9D80-DCB30A550BC8}"/>
              </a:ext>
            </a:extLst>
          </p:cNvPr>
          <p:cNvGrpSpPr>
            <a:grpSpLocks/>
          </p:cNvGrpSpPr>
          <p:nvPr/>
        </p:nvGrpSpPr>
        <p:grpSpPr bwMode="auto">
          <a:xfrm>
            <a:off x="763514" y="2528280"/>
            <a:ext cx="1646238" cy="860425"/>
            <a:chOff x="432" y="2592"/>
            <a:chExt cx="1037" cy="542"/>
          </a:xfrm>
        </p:grpSpPr>
        <p:sp>
          <p:nvSpPr>
            <p:cNvPr id="11" name="Text Box 7">
              <a:extLst>
                <a:ext uri="{FF2B5EF4-FFF2-40B4-BE49-F238E27FC236}">
                  <a16:creationId xmlns:a16="http://schemas.microsoft.com/office/drawing/2014/main" id="{EEFA844D-DC8E-4CA3-918A-E5F9E88643A6}"/>
                </a:ext>
              </a:extLst>
            </p:cNvPr>
            <p:cNvSpPr txBox="1">
              <a:spLocks noChangeArrowheads="1"/>
            </p:cNvSpPr>
            <p:nvPr/>
          </p:nvSpPr>
          <p:spPr bwMode="auto">
            <a:xfrm>
              <a:off x="432" y="2592"/>
              <a:ext cx="64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b="1"/>
                <a:t>2. Passwd</a:t>
              </a:r>
            </a:p>
          </p:txBody>
        </p:sp>
        <p:sp>
          <p:nvSpPr>
            <p:cNvPr id="12" name="Text Box 11">
              <a:extLst>
                <a:ext uri="{FF2B5EF4-FFF2-40B4-BE49-F238E27FC236}">
                  <a16:creationId xmlns:a16="http://schemas.microsoft.com/office/drawing/2014/main" id="{F49F77F1-3EBB-4743-BC6B-4A9EF11D5063}"/>
                </a:ext>
              </a:extLst>
            </p:cNvPr>
            <p:cNvSpPr txBox="1">
              <a:spLocks noChangeArrowheads="1"/>
            </p:cNvSpPr>
            <p:nvPr/>
          </p:nvSpPr>
          <p:spPr bwMode="auto">
            <a:xfrm>
              <a:off x="624" y="2832"/>
              <a:ext cx="84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buFontTx/>
                <a:buChar char="•"/>
              </a:pPr>
              <a:r>
                <a:rPr lang="en-US" altLang="ko-KR" sz="1400" b="1"/>
                <a:t>  % login :</a:t>
              </a:r>
            </a:p>
            <a:p>
              <a:pPr>
                <a:lnSpc>
                  <a:spcPct val="90000"/>
                </a:lnSpc>
                <a:buFontTx/>
                <a:buChar char="•"/>
              </a:pPr>
              <a:r>
                <a:rPr lang="en-US" altLang="ko-KR" sz="1400" b="1"/>
                <a:t>  % passwd :</a:t>
              </a:r>
            </a:p>
          </p:txBody>
        </p:sp>
      </p:grpSp>
      <p:sp>
        <p:nvSpPr>
          <p:cNvPr id="13" name="Text Box 12">
            <a:extLst>
              <a:ext uri="{FF2B5EF4-FFF2-40B4-BE49-F238E27FC236}">
                <a16:creationId xmlns:a16="http://schemas.microsoft.com/office/drawing/2014/main" id="{AF2820AB-79C5-465B-9519-DD5E0D4AAD71}"/>
              </a:ext>
            </a:extLst>
          </p:cNvPr>
          <p:cNvSpPr txBox="1">
            <a:spLocks noChangeArrowheads="1"/>
          </p:cNvSpPr>
          <p:nvPr/>
        </p:nvSpPr>
        <p:spPr bwMode="auto">
          <a:xfrm>
            <a:off x="1068314" y="5087330"/>
            <a:ext cx="1165704"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buFontTx/>
              <a:buChar char="•"/>
            </a:pPr>
            <a:r>
              <a:rPr lang="en-US" altLang="ko-KR" sz="1400" b="1"/>
              <a:t>  % ps -a</a:t>
            </a:r>
          </a:p>
          <a:p>
            <a:pPr>
              <a:lnSpc>
                <a:spcPct val="90000"/>
              </a:lnSpc>
              <a:buFontTx/>
              <a:buChar char="•"/>
            </a:pPr>
            <a:r>
              <a:rPr lang="en-US" altLang="ko-KR" sz="1400" b="1"/>
              <a:t>  % logout</a:t>
            </a:r>
          </a:p>
        </p:txBody>
      </p:sp>
    </p:spTree>
    <p:extLst>
      <p:ext uri="{BB962C8B-B14F-4D97-AF65-F5344CB8AC3E}">
        <p14:creationId xmlns:p14="http://schemas.microsoft.com/office/powerpoint/2010/main" val="1597576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09EAA-AE65-47B0-94D2-0F898F10ECF1}"/>
              </a:ext>
            </a:extLst>
          </p:cNvPr>
          <p:cNvSpPr txBox="1"/>
          <p:nvPr/>
        </p:nvSpPr>
        <p:spPr>
          <a:xfrm>
            <a:off x="130825" y="169972"/>
            <a:ext cx="1556836" cy="400110"/>
          </a:xfrm>
          <a:prstGeom prst="rect">
            <a:avLst/>
          </a:prstGeom>
          <a:noFill/>
        </p:spPr>
        <p:txBody>
          <a:bodyPr wrap="none" rtlCol="0" anchor="ctr" anchorCtr="0">
            <a:spAutoFit/>
          </a:bodyPr>
          <a:lstStyle/>
          <a:p>
            <a:r>
              <a:rPr lang="ko-KR" altLang="en-US" sz="2000" b="1">
                <a:solidFill>
                  <a:schemeClr val="bg1"/>
                </a:solidFill>
              </a:rPr>
              <a:t>기본 명령어</a:t>
            </a:r>
            <a:endParaRPr lang="ko-KR" altLang="en-US" sz="2000" b="1" dirty="0">
              <a:solidFill>
                <a:schemeClr val="bg1"/>
              </a:solidFill>
            </a:endParaRPr>
          </a:p>
        </p:txBody>
      </p:sp>
      <p:sp>
        <p:nvSpPr>
          <p:cNvPr id="5" name="직사각형 4">
            <a:extLst>
              <a:ext uri="{FF2B5EF4-FFF2-40B4-BE49-F238E27FC236}">
                <a16:creationId xmlns:a16="http://schemas.microsoft.com/office/drawing/2014/main" id="{B6ED3065-928D-4668-B94C-D01B0CD88CE5}"/>
              </a:ext>
            </a:extLst>
          </p:cNvPr>
          <p:cNvSpPr/>
          <p:nvPr/>
        </p:nvSpPr>
        <p:spPr>
          <a:xfrm>
            <a:off x="647564" y="708864"/>
            <a:ext cx="7092788" cy="5440272"/>
          </a:xfrm>
          <a:prstGeom prst="rect">
            <a:avLst/>
          </a:prstGeom>
        </p:spPr>
        <p:txBody>
          <a:bodyPr wrap="square">
            <a:spAutoFit/>
          </a:bodyPr>
          <a:lstStyle/>
          <a:p>
            <a:pPr>
              <a:lnSpc>
                <a:spcPct val="150000"/>
              </a:lnSpc>
              <a:buFontTx/>
              <a:buChar char="•"/>
            </a:pPr>
            <a:r>
              <a:rPr lang="en-US" altLang="ko-KR"/>
              <a:t> cp		copy</a:t>
            </a:r>
          </a:p>
          <a:p>
            <a:pPr>
              <a:lnSpc>
                <a:spcPct val="150000"/>
              </a:lnSpc>
              <a:buFontTx/>
              <a:buChar char="•"/>
            </a:pPr>
            <a:r>
              <a:rPr lang="en-US" altLang="ko-KR"/>
              <a:t> mv		move</a:t>
            </a:r>
          </a:p>
          <a:p>
            <a:pPr>
              <a:lnSpc>
                <a:spcPct val="150000"/>
              </a:lnSpc>
              <a:buFontTx/>
              <a:buChar char="•"/>
            </a:pPr>
            <a:r>
              <a:rPr lang="en-US" altLang="ko-KR"/>
              <a:t> rm		remove  ( -r, -f )</a:t>
            </a:r>
          </a:p>
          <a:p>
            <a:pPr>
              <a:lnSpc>
                <a:spcPct val="150000"/>
              </a:lnSpc>
              <a:buFontTx/>
              <a:buChar char="•"/>
            </a:pPr>
            <a:r>
              <a:rPr lang="en-US" altLang="ko-KR"/>
              <a:t> mkdir		make directory</a:t>
            </a:r>
          </a:p>
          <a:p>
            <a:pPr>
              <a:lnSpc>
                <a:spcPct val="150000"/>
              </a:lnSpc>
              <a:buFontTx/>
              <a:buChar char="•"/>
            </a:pPr>
            <a:r>
              <a:rPr lang="en-US" altLang="ko-KR"/>
              <a:t> rmdir		remove directory</a:t>
            </a:r>
          </a:p>
          <a:p>
            <a:pPr>
              <a:lnSpc>
                <a:spcPct val="150000"/>
              </a:lnSpc>
              <a:buFontTx/>
              <a:buChar char="•"/>
            </a:pPr>
            <a:r>
              <a:rPr lang="en-US" altLang="ko-KR"/>
              <a:t> cd		change directory</a:t>
            </a:r>
          </a:p>
          <a:p>
            <a:pPr>
              <a:lnSpc>
                <a:spcPct val="150000"/>
              </a:lnSpc>
              <a:buFontTx/>
              <a:buChar char="•"/>
            </a:pPr>
            <a:r>
              <a:rPr lang="en-US" altLang="ko-KR"/>
              <a:t> man		</a:t>
            </a:r>
            <a:r>
              <a:rPr lang="ko-KR" altLang="en-US"/>
              <a:t>해당 명령어의 매뉴얼을 보고자 할때</a:t>
            </a:r>
          </a:p>
          <a:p>
            <a:pPr>
              <a:lnSpc>
                <a:spcPct val="150000"/>
              </a:lnSpc>
              <a:buFontTx/>
              <a:buChar char="•"/>
            </a:pPr>
            <a:r>
              <a:rPr lang="ko-KR" altLang="en-US"/>
              <a:t> </a:t>
            </a:r>
            <a:r>
              <a:rPr lang="en-US" altLang="ko-KR"/>
              <a:t>alias		</a:t>
            </a:r>
            <a:r>
              <a:rPr lang="ko-KR" altLang="en-US"/>
              <a:t>명령어를 자신이 수정 </a:t>
            </a:r>
            <a:r>
              <a:rPr lang="en-US" altLang="ko-KR"/>
              <a:t>( ex ; alias l  ls -al )</a:t>
            </a:r>
          </a:p>
          <a:p>
            <a:pPr>
              <a:lnSpc>
                <a:spcPct val="150000"/>
              </a:lnSpc>
              <a:buFontTx/>
              <a:buChar char="•"/>
            </a:pPr>
            <a:r>
              <a:rPr lang="en-US" altLang="ko-KR"/>
              <a:t> find		</a:t>
            </a:r>
            <a:r>
              <a:rPr lang="ko-KR" altLang="en-US"/>
              <a:t>디렉토리를 탐색하여 파일의 위치 표시</a:t>
            </a:r>
          </a:p>
          <a:p>
            <a:pPr>
              <a:lnSpc>
                <a:spcPct val="150000"/>
              </a:lnSpc>
              <a:buFontTx/>
              <a:buChar char="•"/>
            </a:pPr>
            <a:r>
              <a:rPr lang="ko-KR" altLang="en-US"/>
              <a:t> </a:t>
            </a:r>
            <a:r>
              <a:rPr lang="en-US" altLang="ko-KR"/>
              <a:t>cat		</a:t>
            </a:r>
            <a:r>
              <a:rPr lang="ko-KR" altLang="en-US"/>
              <a:t>파일의 내용 표시</a:t>
            </a:r>
          </a:p>
          <a:p>
            <a:pPr>
              <a:lnSpc>
                <a:spcPct val="150000"/>
              </a:lnSpc>
              <a:buFontTx/>
              <a:buChar char="•"/>
            </a:pPr>
            <a:r>
              <a:rPr lang="ko-KR" altLang="en-US"/>
              <a:t> </a:t>
            </a:r>
            <a:r>
              <a:rPr lang="en-US" altLang="ko-KR"/>
              <a:t>more		</a:t>
            </a:r>
            <a:r>
              <a:rPr lang="ko-KR" altLang="en-US"/>
              <a:t>파일의 내용을 한 화면씩 표시</a:t>
            </a:r>
          </a:p>
          <a:p>
            <a:pPr>
              <a:lnSpc>
                <a:spcPct val="150000"/>
              </a:lnSpc>
              <a:buFontTx/>
              <a:buChar char="•"/>
            </a:pPr>
            <a:r>
              <a:rPr lang="ko-KR" altLang="en-US"/>
              <a:t> </a:t>
            </a:r>
            <a:r>
              <a:rPr lang="en-US" altLang="ko-KR"/>
              <a:t>tail		</a:t>
            </a:r>
            <a:r>
              <a:rPr lang="ko-KR" altLang="en-US"/>
              <a:t>파일의 내용중 마지막 부분만을 표시</a:t>
            </a:r>
          </a:p>
          <a:p>
            <a:pPr>
              <a:lnSpc>
                <a:spcPct val="150000"/>
              </a:lnSpc>
              <a:buFontTx/>
              <a:buChar char="•"/>
            </a:pPr>
            <a:r>
              <a:rPr lang="ko-KR" altLang="en-US"/>
              <a:t> </a:t>
            </a:r>
            <a:r>
              <a:rPr lang="en-US" altLang="ko-KR"/>
              <a:t>head		</a:t>
            </a:r>
            <a:r>
              <a:rPr lang="ko-KR" altLang="en-US"/>
              <a:t>파일의 내용중 처음 부분만을 표시</a:t>
            </a:r>
          </a:p>
        </p:txBody>
      </p:sp>
    </p:spTree>
    <p:extLst>
      <p:ext uri="{BB962C8B-B14F-4D97-AF65-F5344CB8AC3E}">
        <p14:creationId xmlns:p14="http://schemas.microsoft.com/office/powerpoint/2010/main" val="532267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3DA1DB-288C-48AC-8871-A291D9471CD9}"/>
              </a:ext>
            </a:extLst>
          </p:cNvPr>
          <p:cNvSpPr txBox="1"/>
          <p:nvPr/>
        </p:nvSpPr>
        <p:spPr>
          <a:xfrm>
            <a:off x="130825" y="169972"/>
            <a:ext cx="1556836" cy="400110"/>
          </a:xfrm>
          <a:prstGeom prst="rect">
            <a:avLst/>
          </a:prstGeom>
          <a:noFill/>
        </p:spPr>
        <p:txBody>
          <a:bodyPr wrap="none" rtlCol="0" anchor="ctr" anchorCtr="0">
            <a:spAutoFit/>
          </a:bodyPr>
          <a:lstStyle/>
          <a:p>
            <a:r>
              <a:rPr lang="ko-KR" altLang="en-US" sz="2000" b="1">
                <a:solidFill>
                  <a:schemeClr val="bg1"/>
                </a:solidFill>
              </a:rPr>
              <a:t>기본 명령어</a:t>
            </a:r>
            <a:endParaRPr lang="ko-KR" altLang="en-US" sz="2000" b="1" dirty="0">
              <a:solidFill>
                <a:schemeClr val="bg1"/>
              </a:solidFill>
            </a:endParaRPr>
          </a:p>
        </p:txBody>
      </p:sp>
      <p:sp>
        <p:nvSpPr>
          <p:cNvPr id="5" name="Text Box 8">
            <a:extLst>
              <a:ext uri="{FF2B5EF4-FFF2-40B4-BE49-F238E27FC236}">
                <a16:creationId xmlns:a16="http://schemas.microsoft.com/office/drawing/2014/main" id="{622B0A30-8A46-485B-9228-A33BB42D589B}"/>
              </a:ext>
            </a:extLst>
          </p:cNvPr>
          <p:cNvSpPr txBox="1">
            <a:spLocks noChangeArrowheads="1"/>
          </p:cNvSpPr>
          <p:nvPr/>
        </p:nvSpPr>
        <p:spPr bwMode="auto">
          <a:xfrm>
            <a:off x="359532" y="791999"/>
            <a:ext cx="1475084" cy="544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FontTx/>
              <a:buChar char="•"/>
            </a:pPr>
            <a:r>
              <a:rPr lang="en-US" altLang="ko-KR"/>
              <a:t>  id</a:t>
            </a:r>
          </a:p>
          <a:p>
            <a:pPr>
              <a:lnSpc>
                <a:spcPct val="150000"/>
              </a:lnSpc>
              <a:buFontTx/>
              <a:buChar char="•"/>
            </a:pPr>
            <a:r>
              <a:rPr lang="en-US" altLang="ko-KR"/>
              <a:t>  pwd</a:t>
            </a:r>
          </a:p>
          <a:p>
            <a:pPr>
              <a:lnSpc>
                <a:spcPct val="150000"/>
              </a:lnSpc>
              <a:buFontTx/>
              <a:buChar char="•"/>
            </a:pPr>
            <a:r>
              <a:rPr lang="en-US" altLang="ko-KR"/>
              <a:t>  tty</a:t>
            </a:r>
          </a:p>
          <a:p>
            <a:pPr>
              <a:lnSpc>
                <a:spcPct val="150000"/>
              </a:lnSpc>
              <a:buFontTx/>
              <a:buChar char="•"/>
            </a:pPr>
            <a:r>
              <a:rPr lang="en-US" altLang="ko-KR"/>
              <a:t>  date</a:t>
            </a:r>
          </a:p>
          <a:p>
            <a:pPr>
              <a:lnSpc>
                <a:spcPct val="150000"/>
              </a:lnSpc>
              <a:buFontTx/>
              <a:buChar char="•"/>
            </a:pPr>
            <a:r>
              <a:rPr lang="en-US" altLang="ko-KR"/>
              <a:t>  who</a:t>
            </a:r>
          </a:p>
          <a:p>
            <a:pPr>
              <a:lnSpc>
                <a:spcPct val="150000"/>
              </a:lnSpc>
              <a:buFontTx/>
              <a:buChar char="•"/>
            </a:pPr>
            <a:r>
              <a:rPr lang="en-US" altLang="ko-KR"/>
              <a:t>  whoami</a:t>
            </a:r>
          </a:p>
          <a:p>
            <a:pPr>
              <a:lnSpc>
                <a:spcPct val="150000"/>
              </a:lnSpc>
              <a:buFontTx/>
              <a:buChar char="•"/>
            </a:pPr>
            <a:r>
              <a:rPr lang="en-US" altLang="ko-KR"/>
              <a:t>  finger</a:t>
            </a:r>
          </a:p>
          <a:p>
            <a:pPr>
              <a:lnSpc>
                <a:spcPct val="150000"/>
              </a:lnSpc>
              <a:buFontTx/>
              <a:buChar char="•"/>
            </a:pPr>
            <a:r>
              <a:rPr lang="en-US" altLang="ko-KR"/>
              <a:t>  where</a:t>
            </a:r>
          </a:p>
          <a:p>
            <a:pPr>
              <a:lnSpc>
                <a:spcPct val="150000"/>
              </a:lnSpc>
              <a:buFontTx/>
              <a:buChar char="•"/>
            </a:pPr>
            <a:r>
              <a:rPr lang="en-US" altLang="ko-KR"/>
              <a:t>  ps  -a</a:t>
            </a:r>
          </a:p>
          <a:p>
            <a:pPr>
              <a:lnSpc>
                <a:spcPct val="150000"/>
              </a:lnSpc>
              <a:buFontTx/>
              <a:buChar char="•"/>
            </a:pPr>
            <a:r>
              <a:rPr lang="en-US" altLang="ko-KR"/>
              <a:t>  du</a:t>
            </a:r>
          </a:p>
          <a:p>
            <a:pPr>
              <a:lnSpc>
                <a:spcPct val="150000"/>
              </a:lnSpc>
              <a:buFontTx/>
              <a:buChar char="•"/>
            </a:pPr>
            <a:r>
              <a:rPr lang="en-US" altLang="ko-KR"/>
              <a:t>  hostname</a:t>
            </a:r>
          </a:p>
          <a:p>
            <a:pPr>
              <a:lnSpc>
                <a:spcPct val="150000"/>
              </a:lnSpc>
              <a:buFontTx/>
              <a:buChar char="•"/>
            </a:pPr>
            <a:r>
              <a:rPr lang="en-US" altLang="ko-KR"/>
              <a:t>  &amp;</a:t>
            </a:r>
            <a:endParaRPr lang="ko-KR" altLang="en-US"/>
          </a:p>
          <a:p>
            <a:pPr>
              <a:lnSpc>
                <a:spcPct val="150000"/>
              </a:lnSpc>
              <a:buFontTx/>
              <a:buChar char="•"/>
            </a:pPr>
            <a:r>
              <a:rPr lang="ko-KR" altLang="en-US"/>
              <a:t>  </a:t>
            </a:r>
            <a:r>
              <a:rPr lang="en-US" altLang="ko-KR"/>
              <a:t>df -k</a:t>
            </a:r>
            <a:endParaRPr lang="ko-KR" altLang="en-US"/>
          </a:p>
        </p:txBody>
      </p:sp>
      <p:sp>
        <p:nvSpPr>
          <p:cNvPr id="6" name="Text Box 10">
            <a:extLst>
              <a:ext uri="{FF2B5EF4-FFF2-40B4-BE49-F238E27FC236}">
                <a16:creationId xmlns:a16="http://schemas.microsoft.com/office/drawing/2014/main" id="{9F5F004C-3491-487C-91B1-D621AF5D2AD0}"/>
              </a:ext>
            </a:extLst>
          </p:cNvPr>
          <p:cNvSpPr txBox="1">
            <a:spLocks noChangeArrowheads="1"/>
          </p:cNvSpPr>
          <p:nvPr/>
        </p:nvSpPr>
        <p:spPr bwMode="auto">
          <a:xfrm>
            <a:off x="2585356" y="791999"/>
            <a:ext cx="3826432" cy="544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ko-KR" altLang="en-US"/>
              <a:t>사용자의 이름과 번호의 표시</a:t>
            </a:r>
          </a:p>
          <a:p>
            <a:pPr>
              <a:lnSpc>
                <a:spcPct val="150000"/>
              </a:lnSpc>
            </a:pPr>
            <a:r>
              <a:rPr lang="ko-KR" altLang="en-US"/>
              <a:t>사용자의 현재의 디렉토리 표시</a:t>
            </a:r>
          </a:p>
          <a:p>
            <a:pPr>
              <a:lnSpc>
                <a:spcPct val="150000"/>
              </a:lnSpc>
            </a:pPr>
            <a:r>
              <a:rPr lang="ko-KR" altLang="en-US"/>
              <a:t>사용자  단말기의 정보표시</a:t>
            </a:r>
          </a:p>
          <a:p>
            <a:pPr>
              <a:lnSpc>
                <a:spcPct val="150000"/>
              </a:lnSpc>
            </a:pPr>
            <a:r>
              <a:rPr lang="ko-KR" altLang="en-US"/>
              <a:t>시스템의 날짜와 시간의 표시</a:t>
            </a:r>
          </a:p>
          <a:p>
            <a:pPr>
              <a:lnSpc>
                <a:spcPct val="150000"/>
              </a:lnSpc>
            </a:pPr>
            <a:r>
              <a:rPr lang="ko-KR" altLang="en-US"/>
              <a:t>현재 접속되어 있는 사용자의 표시</a:t>
            </a:r>
          </a:p>
          <a:p>
            <a:pPr>
              <a:lnSpc>
                <a:spcPct val="150000"/>
              </a:lnSpc>
            </a:pPr>
            <a:r>
              <a:rPr lang="ko-KR" altLang="en-US"/>
              <a:t>현재 접속해 있는 자신의 </a:t>
            </a:r>
            <a:r>
              <a:rPr lang="en-US" altLang="ko-KR"/>
              <a:t>id </a:t>
            </a:r>
            <a:r>
              <a:rPr lang="ko-KR" altLang="en-US"/>
              <a:t>표시</a:t>
            </a:r>
          </a:p>
          <a:p>
            <a:pPr>
              <a:lnSpc>
                <a:spcPct val="150000"/>
              </a:lnSpc>
            </a:pPr>
            <a:r>
              <a:rPr lang="ko-KR" altLang="en-US"/>
              <a:t>시스템 사용자의 개인 정보 표시</a:t>
            </a:r>
          </a:p>
          <a:p>
            <a:pPr>
              <a:lnSpc>
                <a:spcPct val="150000"/>
              </a:lnSpc>
            </a:pPr>
            <a:r>
              <a:rPr lang="ko-KR" altLang="en-US"/>
              <a:t>찾고자 하는 파일의 위치 표시</a:t>
            </a:r>
          </a:p>
          <a:p>
            <a:pPr>
              <a:lnSpc>
                <a:spcPct val="150000"/>
              </a:lnSpc>
            </a:pPr>
            <a:r>
              <a:rPr lang="ko-KR" altLang="en-US"/>
              <a:t>프로세서의 상태 표시</a:t>
            </a:r>
          </a:p>
          <a:p>
            <a:pPr>
              <a:lnSpc>
                <a:spcPct val="150000"/>
              </a:lnSpc>
            </a:pPr>
            <a:r>
              <a:rPr lang="ko-KR" altLang="en-US"/>
              <a:t>디스크의 사용 공간 표시</a:t>
            </a:r>
          </a:p>
          <a:p>
            <a:pPr>
              <a:lnSpc>
                <a:spcPct val="150000"/>
              </a:lnSpc>
            </a:pPr>
            <a:r>
              <a:rPr lang="ko-KR" altLang="en-US"/>
              <a:t>현재 접속해 있는 </a:t>
            </a:r>
            <a:r>
              <a:rPr lang="en-US" altLang="ko-KR"/>
              <a:t>host</a:t>
            </a:r>
            <a:r>
              <a:rPr lang="ko-KR" altLang="en-US"/>
              <a:t>의 이름 표시</a:t>
            </a:r>
            <a:endParaRPr lang="en-US" altLang="ko-KR"/>
          </a:p>
          <a:p>
            <a:pPr>
              <a:lnSpc>
                <a:spcPct val="150000"/>
              </a:lnSpc>
            </a:pPr>
            <a:r>
              <a:rPr lang="en-US" altLang="ko-KR"/>
              <a:t>background</a:t>
            </a:r>
            <a:r>
              <a:rPr lang="ko-KR" altLang="en-US"/>
              <a:t>로 하기 위해 뒤에 표시</a:t>
            </a:r>
            <a:endParaRPr lang="en-US" altLang="ko-KR"/>
          </a:p>
          <a:p>
            <a:pPr>
              <a:lnSpc>
                <a:spcPct val="150000"/>
              </a:lnSpc>
            </a:pPr>
            <a:r>
              <a:rPr lang="ko-KR" altLang="en-US"/>
              <a:t>디스크 공간의 표시</a:t>
            </a:r>
          </a:p>
        </p:txBody>
      </p:sp>
    </p:spTree>
    <p:extLst>
      <p:ext uri="{BB962C8B-B14F-4D97-AF65-F5344CB8AC3E}">
        <p14:creationId xmlns:p14="http://schemas.microsoft.com/office/powerpoint/2010/main" val="2822475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27EC5-1E2A-4437-A15A-E9B2CB203040}"/>
              </a:ext>
            </a:extLst>
          </p:cNvPr>
          <p:cNvSpPr txBox="1"/>
          <p:nvPr/>
        </p:nvSpPr>
        <p:spPr>
          <a:xfrm>
            <a:off x="130825" y="169972"/>
            <a:ext cx="2416046" cy="400110"/>
          </a:xfrm>
          <a:prstGeom prst="rect">
            <a:avLst/>
          </a:prstGeom>
          <a:noFill/>
        </p:spPr>
        <p:txBody>
          <a:bodyPr wrap="none" rtlCol="0" anchor="ctr" anchorCtr="0">
            <a:spAutoFit/>
          </a:bodyPr>
          <a:lstStyle/>
          <a:p>
            <a:r>
              <a:rPr lang="ko-KR" altLang="en-US" sz="2000" b="1">
                <a:solidFill>
                  <a:schemeClr val="bg1"/>
                </a:solidFill>
              </a:rPr>
              <a:t>리눅스 파일의 속성</a:t>
            </a:r>
            <a:endParaRPr lang="ko-KR" altLang="en-US" sz="2000" b="1" dirty="0">
              <a:solidFill>
                <a:schemeClr val="bg1"/>
              </a:solidFill>
            </a:endParaRPr>
          </a:p>
        </p:txBody>
      </p:sp>
      <p:sp>
        <p:nvSpPr>
          <p:cNvPr id="3" name="Rectangle 2">
            <a:extLst>
              <a:ext uri="{FF2B5EF4-FFF2-40B4-BE49-F238E27FC236}">
                <a16:creationId xmlns:a16="http://schemas.microsoft.com/office/drawing/2014/main" id="{E5D3E8E7-E184-4DD9-8747-5EFBD370F1DC}"/>
              </a:ext>
            </a:extLst>
          </p:cNvPr>
          <p:cNvSpPr>
            <a:spLocks noChangeArrowheads="1"/>
          </p:cNvSpPr>
          <p:nvPr/>
        </p:nvSpPr>
        <p:spPr bwMode="auto">
          <a:xfrm>
            <a:off x="654050" y="980728"/>
            <a:ext cx="7419019" cy="495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ko-KR" sz="2000" b="1">
                <a:solidFill>
                  <a:srgbClr val="3AA9C5"/>
                </a:solidFill>
                <a:ea typeface="그래픽" pitchFamily="18" charset="-127"/>
              </a:rPr>
              <a:t>% ls -l  file.txt (</a:t>
            </a:r>
            <a:r>
              <a:rPr lang="ko-KR" altLang="en-US" sz="2000" b="1">
                <a:solidFill>
                  <a:srgbClr val="3AA9C5"/>
                </a:solidFill>
                <a:ea typeface="그래픽" pitchFamily="18" charset="-127"/>
              </a:rPr>
              <a:t>파일의 목록을 표시</a:t>
            </a:r>
            <a:r>
              <a:rPr lang="en-US" altLang="ko-KR" sz="2000" b="1">
                <a:solidFill>
                  <a:srgbClr val="3AA9C5"/>
                </a:solidFill>
                <a:ea typeface="그래픽" pitchFamily="18" charset="-127"/>
              </a:rPr>
              <a:t>)</a:t>
            </a:r>
            <a:endParaRPr lang="en-US" altLang="ko-KR" sz="2000" b="1">
              <a:solidFill>
                <a:srgbClr val="3AA9C5"/>
              </a:solidFill>
            </a:endParaRPr>
          </a:p>
          <a:p>
            <a:pPr>
              <a:lnSpc>
                <a:spcPct val="150000"/>
              </a:lnSpc>
            </a:pPr>
            <a:r>
              <a:rPr lang="en-US" altLang="ko-KR" sz="2000" b="1">
                <a:solidFill>
                  <a:srgbClr val="0070C0"/>
                </a:solidFill>
                <a:ea typeface="그래픽" pitchFamily="18" charset="-127"/>
              </a:rPr>
              <a:t>   drwxr-xr-x 2 stu01 user 26 May 19 13:46 file.txt </a:t>
            </a:r>
            <a:endParaRPr lang="en-US" altLang="ko-KR" sz="2000" b="1">
              <a:solidFill>
                <a:srgbClr val="0070C0"/>
              </a:solidFill>
            </a:endParaRPr>
          </a:p>
          <a:p>
            <a:pPr>
              <a:lnSpc>
                <a:spcPct val="90000"/>
              </a:lnSpc>
            </a:pPr>
            <a:r>
              <a:rPr lang="en-US" altLang="ko-KR" sz="2000" b="1">
                <a:solidFill>
                  <a:srgbClr val="00B050"/>
                </a:solidFill>
                <a:ea typeface="그래픽" pitchFamily="18" charset="-127"/>
              </a:rPr>
              <a:t>   1  2    3   4  5      6      7   8    9    10    11      12</a:t>
            </a:r>
            <a:r>
              <a:rPr lang="en-US" altLang="ko-KR" b="1">
                <a:solidFill>
                  <a:srgbClr val="00B050"/>
                </a:solidFill>
                <a:ea typeface="그래픽" pitchFamily="18" charset="-127"/>
              </a:rPr>
              <a:t>  </a:t>
            </a:r>
            <a:endParaRPr lang="en-US" altLang="ko-KR" b="1">
              <a:solidFill>
                <a:srgbClr val="00B050"/>
              </a:solidFill>
            </a:endParaRPr>
          </a:p>
          <a:p>
            <a:pPr>
              <a:lnSpc>
                <a:spcPct val="60000"/>
              </a:lnSpc>
            </a:pPr>
            <a:endParaRPr lang="en-US" altLang="ko-KR" b="0">
              <a:ea typeface="그래픽" pitchFamily="18" charset="-127"/>
            </a:endParaRPr>
          </a:p>
          <a:p>
            <a:pPr>
              <a:lnSpc>
                <a:spcPct val="130000"/>
              </a:lnSpc>
            </a:pPr>
            <a:r>
              <a:rPr lang="en-US" altLang="ko-KR" sz="1800" b="1">
                <a:ea typeface="그래픽" pitchFamily="18" charset="-127"/>
              </a:rPr>
              <a:t>1:</a:t>
            </a:r>
            <a:r>
              <a:rPr lang="en-US" altLang="ko-KR" sz="1800" b="0">
                <a:ea typeface="그래픽" pitchFamily="18" charset="-127"/>
              </a:rPr>
              <a:t>	</a:t>
            </a:r>
            <a:r>
              <a:rPr lang="ko-KR" altLang="en-US" sz="1800" b="0">
                <a:ea typeface="그래픽" pitchFamily="18" charset="-127"/>
              </a:rPr>
              <a:t>파일의 형태를 나타내는 구분자 </a:t>
            </a:r>
            <a:endParaRPr lang="ko-KR" altLang="en-US" sz="1800" b="0"/>
          </a:p>
          <a:p>
            <a:pPr>
              <a:lnSpc>
                <a:spcPct val="130000"/>
              </a:lnSpc>
            </a:pPr>
            <a:r>
              <a:rPr lang="ko-KR" altLang="en-US" sz="1800" b="0">
                <a:ea typeface="그래픽" pitchFamily="18" charset="-127"/>
              </a:rPr>
              <a:t>           </a:t>
            </a:r>
            <a:r>
              <a:rPr lang="en-US" altLang="ko-KR" sz="1800" b="0">
                <a:ea typeface="그래픽" pitchFamily="18" charset="-127"/>
              </a:rPr>
              <a:t>( - : </a:t>
            </a:r>
            <a:r>
              <a:rPr lang="ko-KR" altLang="en-US" sz="1800" b="0">
                <a:ea typeface="그래픽" pitchFamily="18" charset="-127"/>
              </a:rPr>
              <a:t>파일</a:t>
            </a:r>
            <a:r>
              <a:rPr lang="en-US" altLang="ko-KR" sz="1800" b="0">
                <a:ea typeface="그래픽" pitchFamily="18" charset="-127"/>
              </a:rPr>
              <a:t>, d : </a:t>
            </a:r>
            <a:r>
              <a:rPr lang="ko-KR" altLang="en-US" sz="1800" b="0">
                <a:ea typeface="그래픽" pitchFamily="18" charset="-127"/>
              </a:rPr>
              <a:t>디렉토리</a:t>
            </a:r>
            <a:r>
              <a:rPr lang="en-US" altLang="ko-KR" sz="1800" b="0">
                <a:ea typeface="그래픽" pitchFamily="18" charset="-127"/>
              </a:rPr>
              <a:t>, c : </a:t>
            </a:r>
            <a:r>
              <a:rPr lang="ko-KR" altLang="en-US" sz="1800" b="0">
                <a:ea typeface="그래픽" pitchFamily="18" charset="-127"/>
              </a:rPr>
              <a:t>문자형 특수파일</a:t>
            </a:r>
            <a:r>
              <a:rPr lang="en-US" altLang="ko-KR" sz="1800" b="0">
                <a:ea typeface="그래픽" pitchFamily="18" charset="-127"/>
              </a:rPr>
              <a:t>)</a:t>
            </a:r>
          </a:p>
          <a:p>
            <a:pPr>
              <a:lnSpc>
                <a:spcPct val="130000"/>
              </a:lnSpc>
            </a:pPr>
            <a:r>
              <a:rPr lang="en-US" altLang="ko-KR" sz="1800" b="1">
                <a:ea typeface="그래픽" pitchFamily="18" charset="-127"/>
              </a:rPr>
              <a:t>2:</a:t>
            </a:r>
            <a:r>
              <a:rPr lang="en-US" altLang="ko-KR" sz="1800" b="0">
                <a:ea typeface="그래픽" pitchFamily="18" charset="-127"/>
              </a:rPr>
              <a:t>	</a:t>
            </a:r>
            <a:r>
              <a:rPr lang="ko-KR" altLang="en-US" sz="1800" b="0">
                <a:ea typeface="그래픽" pitchFamily="18" charset="-127"/>
              </a:rPr>
              <a:t>소유자의 파일에 대한 권한을 나타낸다</a:t>
            </a:r>
            <a:endParaRPr lang="ko-KR" altLang="en-US" sz="1800" b="0"/>
          </a:p>
          <a:p>
            <a:pPr>
              <a:lnSpc>
                <a:spcPct val="130000"/>
              </a:lnSpc>
            </a:pPr>
            <a:r>
              <a:rPr lang="ko-KR" altLang="en-US" sz="1800" b="0">
                <a:ea typeface="그래픽" pitchFamily="18" charset="-127"/>
              </a:rPr>
              <a:t>           </a:t>
            </a:r>
            <a:r>
              <a:rPr lang="en-US" altLang="ko-KR" sz="1800" b="0">
                <a:ea typeface="그래픽" pitchFamily="18" charset="-127"/>
              </a:rPr>
              <a:t>( r : </a:t>
            </a:r>
            <a:r>
              <a:rPr lang="ko-KR" altLang="en-US" sz="1800" b="0">
                <a:ea typeface="그래픽" pitchFamily="18" charset="-127"/>
              </a:rPr>
              <a:t>읽기가능</a:t>
            </a:r>
            <a:r>
              <a:rPr lang="en-US" altLang="ko-KR" sz="1800" b="0">
                <a:ea typeface="그래픽" pitchFamily="18" charset="-127"/>
              </a:rPr>
              <a:t>, w : </a:t>
            </a:r>
            <a:r>
              <a:rPr lang="ko-KR" altLang="en-US" sz="1800" b="0">
                <a:ea typeface="그래픽" pitchFamily="18" charset="-127"/>
              </a:rPr>
              <a:t>쓰기가능</a:t>
            </a:r>
            <a:r>
              <a:rPr lang="en-US" altLang="ko-KR" sz="1800" b="0">
                <a:ea typeface="그래픽" pitchFamily="18" charset="-127"/>
              </a:rPr>
              <a:t>, x :</a:t>
            </a:r>
            <a:r>
              <a:rPr lang="ko-KR" altLang="en-US" sz="1800" b="0">
                <a:ea typeface="그래픽" pitchFamily="18" charset="-127"/>
              </a:rPr>
              <a:t>실행가능</a:t>
            </a:r>
            <a:r>
              <a:rPr lang="en-US" altLang="ko-KR" sz="1800" b="0">
                <a:ea typeface="그래픽" pitchFamily="18" charset="-127"/>
              </a:rPr>
              <a:t>, - : </a:t>
            </a:r>
            <a:r>
              <a:rPr lang="ko-KR" altLang="en-US" sz="1800" b="0">
                <a:ea typeface="그래픽" pitchFamily="18" charset="-127"/>
              </a:rPr>
              <a:t>부여하지 않음</a:t>
            </a:r>
            <a:r>
              <a:rPr lang="en-US" altLang="ko-KR" sz="1800" b="0">
                <a:ea typeface="그래픽" pitchFamily="18" charset="-127"/>
              </a:rPr>
              <a:t>)</a:t>
            </a:r>
            <a:endParaRPr lang="en-US" altLang="ko-KR" sz="1800" b="0"/>
          </a:p>
          <a:p>
            <a:pPr>
              <a:lnSpc>
                <a:spcPct val="130000"/>
              </a:lnSpc>
            </a:pPr>
            <a:r>
              <a:rPr lang="en-US" altLang="ko-KR" sz="1800" b="1">
                <a:ea typeface="그래픽" pitchFamily="18" charset="-127"/>
              </a:rPr>
              <a:t>3, 4:</a:t>
            </a:r>
            <a:r>
              <a:rPr lang="en-US" altLang="ko-KR" sz="1800" b="0">
                <a:ea typeface="그래픽" pitchFamily="18" charset="-127"/>
              </a:rPr>
              <a:t>	</a:t>
            </a:r>
            <a:r>
              <a:rPr lang="ko-KR" altLang="en-US" sz="1800" b="0">
                <a:ea typeface="그래픽" pitchFamily="18" charset="-127"/>
              </a:rPr>
              <a:t>그룹사용자</a:t>
            </a:r>
            <a:r>
              <a:rPr lang="en-US" altLang="ko-KR" sz="1800" b="0">
                <a:ea typeface="그래픽" pitchFamily="18" charset="-127"/>
              </a:rPr>
              <a:t>, </a:t>
            </a:r>
            <a:r>
              <a:rPr lang="ko-KR" altLang="en-US" sz="1800" b="0">
                <a:ea typeface="그래픽" pitchFamily="18" charset="-127"/>
              </a:rPr>
              <a:t>기타 사용자의 권한 </a:t>
            </a:r>
          </a:p>
          <a:p>
            <a:pPr>
              <a:lnSpc>
                <a:spcPct val="130000"/>
              </a:lnSpc>
            </a:pPr>
            <a:r>
              <a:rPr lang="en-US" altLang="ko-KR" sz="1800" b="1">
                <a:ea typeface="그래픽" pitchFamily="18" charset="-127"/>
              </a:rPr>
              <a:t>5:</a:t>
            </a:r>
            <a:r>
              <a:rPr lang="en-US" altLang="ko-KR" sz="1800" b="0">
                <a:ea typeface="그래픽" pitchFamily="18" charset="-127"/>
              </a:rPr>
              <a:t>	</a:t>
            </a:r>
            <a:r>
              <a:rPr lang="ko-KR" altLang="en-US" sz="1800" b="0">
                <a:ea typeface="그래픽" pitchFamily="18" charset="-127"/>
              </a:rPr>
              <a:t>링크의 수</a:t>
            </a:r>
          </a:p>
          <a:p>
            <a:pPr>
              <a:lnSpc>
                <a:spcPct val="130000"/>
              </a:lnSpc>
            </a:pPr>
            <a:r>
              <a:rPr lang="en-US" altLang="ko-KR" sz="1800" b="1">
                <a:ea typeface="그래픽" pitchFamily="18" charset="-127"/>
              </a:rPr>
              <a:t>6, 7:	</a:t>
            </a:r>
            <a:r>
              <a:rPr lang="en-US" altLang="ko-KR" sz="1800" b="0">
                <a:ea typeface="그래픽" pitchFamily="18" charset="-127"/>
              </a:rPr>
              <a:t>stu01 : </a:t>
            </a:r>
            <a:r>
              <a:rPr lang="ko-KR" altLang="en-US" sz="1800" b="0">
                <a:ea typeface="그래픽" pitchFamily="18" charset="-127"/>
              </a:rPr>
              <a:t>사용자명 </a:t>
            </a:r>
            <a:r>
              <a:rPr lang="en-US" altLang="ko-KR" sz="1800" b="0">
                <a:ea typeface="그래픽" pitchFamily="18" charset="-127"/>
              </a:rPr>
              <a:t>, user : </a:t>
            </a:r>
            <a:r>
              <a:rPr lang="ko-KR" altLang="en-US" sz="1800" b="0">
                <a:ea typeface="그래픽" pitchFamily="18" charset="-127"/>
              </a:rPr>
              <a:t>그룹명</a:t>
            </a:r>
          </a:p>
          <a:p>
            <a:pPr>
              <a:lnSpc>
                <a:spcPct val="130000"/>
              </a:lnSpc>
            </a:pPr>
            <a:r>
              <a:rPr lang="en-US" altLang="ko-KR" sz="1800" b="1">
                <a:ea typeface="그래픽" pitchFamily="18" charset="-127"/>
              </a:rPr>
              <a:t>8:</a:t>
            </a:r>
            <a:r>
              <a:rPr lang="en-US" altLang="ko-KR" sz="1800" b="0">
                <a:ea typeface="그래픽" pitchFamily="18" charset="-127"/>
              </a:rPr>
              <a:t>	</a:t>
            </a:r>
            <a:r>
              <a:rPr lang="ko-KR" altLang="en-US" sz="1800" b="0">
                <a:ea typeface="그래픽" pitchFamily="18" charset="-127"/>
              </a:rPr>
              <a:t>파일의 크기</a:t>
            </a:r>
          </a:p>
          <a:p>
            <a:pPr>
              <a:lnSpc>
                <a:spcPct val="130000"/>
              </a:lnSpc>
            </a:pPr>
            <a:r>
              <a:rPr lang="en-US" altLang="ko-KR" sz="1800" b="1">
                <a:ea typeface="그래픽" pitchFamily="18" charset="-127"/>
              </a:rPr>
              <a:t>9, 11:</a:t>
            </a:r>
            <a:r>
              <a:rPr lang="en-US" altLang="ko-KR" sz="1800" b="0">
                <a:ea typeface="그래픽" pitchFamily="18" charset="-127"/>
              </a:rPr>
              <a:t>	</a:t>
            </a:r>
            <a:r>
              <a:rPr lang="ko-KR" altLang="en-US" sz="1800" b="0">
                <a:ea typeface="그래픽" pitchFamily="18" charset="-127"/>
              </a:rPr>
              <a:t>파일의 작성 시기</a:t>
            </a:r>
          </a:p>
          <a:p>
            <a:pPr>
              <a:lnSpc>
                <a:spcPct val="130000"/>
              </a:lnSpc>
            </a:pPr>
            <a:r>
              <a:rPr lang="en-US" altLang="ko-KR" sz="1800" b="1">
                <a:ea typeface="그래픽" pitchFamily="18" charset="-127"/>
              </a:rPr>
              <a:t>12:</a:t>
            </a:r>
            <a:r>
              <a:rPr lang="en-US" altLang="ko-KR" sz="1800" b="0">
                <a:ea typeface="그래픽" pitchFamily="18" charset="-127"/>
              </a:rPr>
              <a:t>	</a:t>
            </a:r>
            <a:r>
              <a:rPr lang="ko-KR" altLang="en-US" sz="1800" b="0">
                <a:ea typeface="그래픽" pitchFamily="18" charset="-127"/>
              </a:rPr>
              <a:t>파일명</a:t>
            </a:r>
          </a:p>
        </p:txBody>
      </p:sp>
    </p:spTree>
    <p:extLst>
      <p:ext uri="{BB962C8B-B14F-4D97-AF65-F5344CB8AC3E}">
        <p14:creationId xmlns:p14="http://schemas.microsoft.com/office/powerpoint/2010/main" val="687195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CF087-02F0-42B3-B97C-1EDAB44965C7}"/>
              </a:ext>
            </a:extLst>
          </p:cNvPr>
          <p:cNvSpPr txBox="1"/>
          <p:nvPr/>
        </p:nvSpPr>
        <p:spPr>
          <a:xfrm>
            <a:off x="130825" y="169972"/>
            <a:ext cx="2159566" cy="400110"/>
          </a:xfrm>
          <a:prstGeom prst="rect">
            <a:avLst/>
          </a:prstGeom>
          <a:noFill/>
        </p:spPr>
        <p:txBody>
          <a:bodyPr wrap="none" rtlCol="0" anchor="ctr" anchorCtr="0">
            <a:spAutoFit/>
          </a:bodyPr>
          <a:lstStyle/>
          <a:p>
            <a:r>
              <a:rPr lang="ko-KR" altLang="en-US" sz="2000" b="1">
                <a:solidFill>
                  <a:schemeClr val="bg1"/>
                </a:solidFill>
              </a:rPr>
              <a:t>파일 관련 명령어</a:t>
            </a:r>
            <a:endParaRPr lang="ko-KR" altLang="en-US" sz="2000" b="1" dirty="0">
              <a:solidFill>
                <a:schemeClr val="bg1"/>
              </a:solidFill>
            </a:endParaRPr>
          </a:p>
        </p:txBody>
      </p:sp>
      <p:grpSp>
        <p:nvGrpSpPr>
          <p:cNvPr id="11" name="그룹 10">
            <a:extLst>
              <a:ext uri="{FF2B5EF4-FFF2-40B4-BE49-F238E27FC236}">
                <a16:creationId xmlns:a16="http://schemas.microsoft.com/office/drawing/2014/main" id="{52D701CE-C4A2-4027-B242-29A62634A8E9}"/>
              </a:ext>
            </a:extLst>
          </p:cNvPr>
          <p:cNvGrpSpPr/>
          <p:nvPr/>
        </p:nvGrpSpPr>
        <p:grpSpPr>
          <a:xfrm>
            <a:off x="445840" y="1070441"/>
            <a:ext cx="4572000" cy="4662815"/>
            <a:chOff x="445840" y="764704"/>
            <a:chExt cx="4572000" cy="4662815"/>
          </a:xfrm>
        </p:grpSpPr>
        <p:sp>
          <p:nvSpPr>
            <p:cNvPr id="7" name="직사각형 6">
              <a:extLst>
                <a:ext uri="{FF2B5EF4-FFF2-40B4-BE49-F238E27FC236}">
                  <a16:creationId xmlns:a16="http://schemas.microsoft.com/office/drawing/2014/main" id="{7046969B-FFF8-466C-ADA3-B47C66622CFB}"/>
                </a:ext>
              </a:extLst>
            </p:cNvPr>
            <p:cNvSpPr/>
            <p:nvPr/>
          </p:nvSpPr>
          <p:spPr>
            <a:xfrm>
              <a:off x="445840" y="764704"/>
              <a:ext cx="4572000" cy="4662815"/>
            </a:xfrm>
            <a:prstGeom prst="rect">
              <a:avLst/>
            </a:prstGeom>
          </p:spPr>
          <p:txBody>
            <a:bodyPr>
              <a:spAutoFit/>
            </a:bodyPr>
            <a:lstStyle/>
            <a:p>
              <a:pPr>
                <a:lnSpc>
                  <a:spcPct val="150000"/>
                </a:lnSpc>
                <a:buFontTx/>
                <a:buChar char="•"/>
              </a:pPr>
              <a:r>
                <a:rPr lang="en-US" altLang="ko-KR" b="1">
                  <a:solidFill>
                    <a:srgbClr val="0070C0"/>
                  </a:solidFill>
                </a:rPr>
                <a:t> chmod  :  </a:t>
              </a:r>
              <a:r>
                <a:rPr lang="ko-KR" altLang="en-US" b="1">
                  <a:solidFill>
                    <a:srgbClr val="0070C0"/>
                  </a:solidFill>
                </a:rPr>
                <a:t>파일의 사용허가 변경</a:t>
              </a:r>
            </a:p>
            <a:p>
              <a:pPr>
                <a:lnSpc>
                  <a:spcPct val="150000"/>
                </a:lnSpc>
              </a:pPr>
              <a:r>
                <a:rPr lang="ko-KR" altLang="en-US"/>
                <a:t>   </a:t>
              </a:r>
              <a:r>
                <a:rPr lang="en-US" altLang="ko-KR"/>
                <a:t>- chmod 755 data.txt</a:t>
              </a:r>
            </a:p>
            <a:p>
              <a:pPr>
                <a:lnSpc>
                  <a:spcPct val="150000"/>
                </a:lnSpc>
              </a:pPr>
              <a:r>
                <a:rPr lang="en-US" altLang="ko-KR"/>
                <a:t>   - rwx (r=4, w=2, x=1)</a:t>
              </a:r>
            </a:p>
            <a:p>
              <a:pPr>
                <a:lnSpc>
                  <a:spcPct val="150000"/>
                </a:lnSpc>
              </a:pPr>
              <a:r>
                <a:rPr lang="en-US" altLang="ko-KR"/>
                <a:t>   - rwxrwxrwx		777</a:t>
              </a:r>
            </a:p>
            <a:p>
              <a:pPr>
                <a:lnSpc>
                  <a:spcPct val="150000"/>
                </a:lnSpc>
              </a:pPr>
              <a:r>
                <a:rPr lang="en-US" altLang="ko-KR"/>
                <a:t>   - rw- r- -r- -		644</a:t>
              </a:r>
            </a:p>
            <a:p>
              <a:pPr>
                <a:lnSpc>
                  <a:spcPct val="150000"/>
                </a:lnSpc>
                <a:buFontTx/>
                <a:buChar char="•"/>
              </a:pPr>
              <a:r>
                <a:rPr lang="en-US" altLang="ko-KR" b="1">
                  <a:solidFill>
                    <a:srgbClr val="0070C0"/>
                  </a:solidFill>
                </a:rPr>
                <a:t>  chown : change owner</a:t>
              </a:r>
            </a:p>
            <a:p>
              <a:pPr>
                <a:lnSpc>
                  <a:spcPct val="150000"/>
                </a:lnSpc>
              </a:pPr>
              <a:r>
                <a:rPr lang="en-US" altLang="ko-KR"/>
                <a:t>   % chown  guest  data.txt</a:t>
              </a:r>
            </a:p>
            <a:p>
              <a:pPr>
                <a:lnSpc>
                  <a:spcPct val="150000"/>
                </a:lnSpc>
                <a:buFontTx/>
                <a:buChar char="•"/>
              </a:pPr>
              <a:r>
                <a:rPr lang="en-US" altLang="ko-KR" b="1">
                  <a:solidFill>
                    <a:srgbClr val="0070C0"/>
                  </a:solidFill>
                </a:rPr>
                <a:t>  chgrp : change group</a:t>
              </a:r>
            </a:p>
            <a:p>
              <a:pPr>
                <a:lnSpc>
                  <a:spcPct val="150000"/>
                </a:lnSpc>
              </a:pPr>
              <a:r>
                <a:rPr lang="en-US" altLang="ko-KR"/>
                <a:t>   % chgrp  user  data.txt</a:t>
              </a:r>
            </a:p>
            <a:p>
              <a:pPr>
                <a:lnSpc>
                  <a:spcPct val="150000"/>
                </a:lnSpc>
                <a:buFontTx/>
                <a:buChar char="•"/>
              </a:pPr>
              <a:r>
                <a:rPr lang="en-US" altLang="ko-KR" b="1">
                  <a:solidFill>
                    <a:srgbClr val="0070C0"/>
                  </a:solidFill>
                </a:rPr>
                <a:t>  ln  :  link</a:t>
              </a:r>
            </a:p>
            <a:p>
              <a:pPr>
                <a:lnSpc>
                  <a:spcPct val="150000"/>
                </a:lnSpc>
              </a:pPr>
              <a:r>
                <a:rPr lang="en-US" altLang="ko-KR"/>
                <a:t>   % ln -s  pdb  /usr1/pdb</a:t>
              </a:r>
              <a:endParaRPr lang="ko-KR" altLang="en-US"/>
            </a:p>
          </p:txBody>
        </p:sp>
        <p:cxnSp>
          <p:nvCxnSpPr>
            <p:cNvPr id="9" name="직선 화살표 연결선 8">
              <a:extLst>
                <a:ext uri="{FF2B5EF4-FFF2-40B4-BE49-F238E27FC236}">
                  <a16:creationId xmlns:a16="http://schemas.microsoft.com/office/drawing/2014/main" id="{9610E41C-EC96-46A4-B4C0-C664B976C6F6}"/>
                </a:ext>
              </a:extLst>
            </p:cNvPr>
            <p:cNvCxnSpPr/>
            <p:nvPr/>
          </p:nvCxnSpPr>
          <p:spPr>
            <a:xfrm>
              <a:off x="2411760" y="2276872"/>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938896CA-C97D-4B7B-86C2-428354344CA4}"/>
                </a:ext>
              </a:extLst>
            </p:cNvPr>
            <p:cNvCxnSpPr/>
            <p:nvPr/>
          </p:nvCxnSpPr>
          <p:spPr>
            <a:xfrm>
              <a:off x="2411760" y="2672916"/>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6357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45D81-C211-40F3-ADFD-80D5E158604B}"/>
              </a:ext>
            </a:extLst>
          </p:cNvPr>
          <p:cNvSpPr txBox="1"/>
          <p:nvPr/>
        </p:nvSpPr>
        <p:spPr>
          <a:xfrm>
            <a:off x="130825" y="169972"/>
            <a:ext cx="2896947" cy="400110"/>
          </a:xfrm>
          <a:prstGeom prst="rect">
            <a:avLst/>
          </a:prstGeom>
          <a:noFill/>
        </p:spPr>
        <p:txBody>
          <a:bodyPr wrap="none" rtlCol="0" anchor="ctr" anchorCtr="0">
            <a:spAutoFit/>
          </a:bodyPr>
          <a:lstStyle/>
          <a:p>
            <a:r>
              <a:rPr lang="ko-KR" altLang="en-US" sz="2000" b="1">
                <a:solidFill>
                  <a:schemeClr val="bg1"/>
                </a:solidFill>
              </a:rPr>
              <a:t>문서의 편집 </a:t>
            </a:r>
            <a:r>
              <a:rPr lang="en-US" altLang="ko-KR" sz="2000" b="1">
                <a:solidFill>
                  <a:schemeClr val="bg1"/>
                </a:solidFill>
              </a:rPr>
              <a:t>(vi </a:t>
            </a:r>
            <a:r>
              <a:rPr lang="ko-KR" altLang="en-US" sz="2000" b="1">
                <a:solidFill>
                  <a:schemeClr val="bg1"/>
                </a:solidFill>
              </a:rPr>
              <a:t>편집기</a:t>
            </a:r>
            <a:r>
              <a:rPr lang="en-US" altLang="ko-KR" sz="2000" b="1">
                <a:solidFill>
                  <a:schemeClr val="bg1"/>
                </a:solidFill>
              </a:rPr>
              <a:t>)</a:t>
            </a:r>
            <a:endParaRPr lang="ko-KR" altLang="en-US" sz="2000" b="1" dirty="0">
              <a:solidFill>
                <a:schemeClr val="bg1"/>
              </a:solidFill>
            </a:endParaRPr>
          </a:p>
        </p:txBody>
      </p:sp>
      <p:sp>
        <p:nvSpPr>
          <p:cNvPr id="3" name="Text Box 11">
            <a:extLst>
              <a:ext uri="{FF2B5EF4-FFF2-40B4-BE49-F238E27FC236}">
                <a16:creationId xmlns:a16="http://schemas.microsoft.com/office/drawing/2014/main" id="{4853D823-3650-4620-9C10-7BA32033A770}"/>
              </a:ext>
            </a:extLst>
          </p:cNvPr>
          <p:cNvSpPr txBox="1">
            <a:spLocks noChangeArrowheads="1"/>
          </p:cNvSpPr>
          <p:nvPr/>
        </p:nvSpPr>
        <p:spPr bwMode="auto">
          <a:xfrm>
            <a:off x="503548" y="1268760"/>
            <a:ext cx="631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a:t>  </a:t>
            </a:r>
            <a:r>
              <a:rPr lang="ko-KR" altLang="en-US"/>
              <a:t>편집창에서  입력모드과  명령어모드를 병행</a:t>
            </a:r>
          </a:p>
        </p:txBody>
      </p:sp>
      <p:sp>
        <p:nvSpPr>
          <p:cNvPr id="4" name="Text Box 14">
            <a:extLst>
              <a:ext uri="{FF2B5EF4-FFF2-40B4-BE49-F238E27FC236}">
                <a16:creationId xmlns:a16="http://schemas.microsoft.com/office/drawing/2014/main" id="{A0401246-A71D-4E51-A07B-AE11BC13D772}"/>
              </a:ext>
            </a:extLst>
          </p:cNvPr>
          <p:cNvSpPr txBox="1">
            <a:spLocks noChangeArrowheads="1"/>
          </p:cNvSpPr>
          <p:nvPr/>
        </p:nvSpPr>
        <p:spPr bwMode="auto">
          <a:xfrm>
            <a:off x="503548" y="1960091"/>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a:t>  % vi test.txt</a:t>
            </a:r>
          </a:p>
        </p:txBody>
      </p:sp>
      <p:sp>
        <p:nvSpPr>
          <p:cNvPr id="5" name="Text Box 15">
            <a:extLst>
              <a:ext uri="{FF2B5EF4-FFF2-40B4-BE49-F238E27FC236}">
                <a16:creationId xmlns:a16="http://schemas.microsoft.com/office/drawing/2014/main" id="{052A80B8-7638-41C2-9424-5A0FB45A52D1}"/>
              </a:ext>
            </a:extLst>
          </p:cNvPr>
          <p:cNvSpPr txBox="1">
            <a:spLocks noChangeArrowheads="1"/>
          </p:cNvSpPr>
          <p:nvPr/>
        </p:nvSpPr>
        <p:spPr bwMode="auto">
          <a:xfrm>
            <a:off x="792473" y="3238661"/>
            <a:ext cx="480772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t>- i  : </a:t>
            </a:r>
            <a:r>
              <a:rPr lang="ko-KR" altLang="en-US"/>
              <a:t>입력모드로 전환 </a:t>
            </a:r>
            <a:r>
              <a:rPr lang="en-US" altLang="ko-KR"/>
              <a:t>( </a:t>
            </a:r>
            <a:r>
              <a:rPr lang="ko-KR" altLang="en-US"/>
              <a:t>커서의 앞에서 대기 </a:t>
            </a:r>
            <a:r>
              <a:rPr lang="en-US" altLang="ko-KR"/>
              <a:t>)</a:t>
            </a:r>
          </a:p>
          <a:p>
            <a:r>
              <a:rPr lang="en-US" altLang="ko-KR"/>
              <a:t>- a </a:t>
            </a:r>
            <a:r>
              <a:rPr lang="en-US" altLang="ko-KR" sz="500"/>
              <a:t> </a:t>
            </a:r>
            <a:r>
              <a:rPr lang="en-US" altLang="ko-KR"/>
              <a:t>: </a:t>
            </a:r>
            <a:r>
              <a:rPr lang="ko-KR" altLang="en-US"/>
              <a:t>입력모드  </a:t>
            </a:r>
            <a:r>
              <a:rPr lang="en-US" altLang="ko-KR"/>
              <a:t>( </a:t>
            </a:r>
            <a:r>
              <a:rPr lang="ko-KR" altLang="en-US"/>
              <a:t>커서의 뒤에서 대기 </a:t>
            </a:r>
            <a:r>
              <a:rPr lang="en-US" altLang="ko-KR"/>
              <a:t>)</a:t>
            </a:r>
          </a:p>
          <a:p>
            <a:r>
              <a:rPr lang="en-US" altLang="ko-KR"/>
              <a:t>- o : </a:t>
            </a:r>
            <a:r>
              <a:rPr lang="ko-KR" altLang="en-US"/>
              <a:t>입력모드  </a:t>
            </a:r>
            <a:r>
              <a:rPr lang="en-US" altLang="ko-KR"/>
              <a:t>( </a:t>
            </a:r>
            <a:r>
              <a:rPr lang="ko-KR" altLang="en-US"/>
              <a:t>커서의 다음 행에서 대기 </a:t>
            </a:r>
            <a:r>
              <a:rPr lang="en-US" altLang="ko-KR"/>
              <a:t>)</a:t>
            </a:r>
          </a:p>
        </p:txBody>
      </p:sp>
      <p:sp>
        <p:nvSpPr>
          <p:cNvPr id="6" name="Text Box 16">
            <a:extLst>
              <a:ext uri="{FF2B5EF4-FFF2-40B4-BE49-F238E27FC236}">
                <a16:creationId xmlns:a16="http://schemas.microsoft.com/office/drawing/2014/main" id="{F1A49E20-B796-4BF0-948F-08604D077236}"/>
              </a:ext>
            </a:extLst>
          </p:cNvPr>
          <p:cNvSpPr txBox="1">
            <a:spLocks noChangeArrowheads="1"/>
          </p:cNvSpPr>
          <p:nvPr/>
        </p:nvSpPr>
        <p:spPr bwMode="auto">
          <a:xfrm>
            <a:off x="503548" y="2749711"/>
            <a:ext cx="1449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입력 모드</a:t>
            </a:r>
          </a:p>
        </p:txBody>
      </p:sp>
      <p:sp>
        <p:nvSpPr>
          <p:cNvPr id="7" name="Text Box 18">
            <a:extLst>
              <a:ext uri="{FF2B5EF4-FFF2-40B4-BE49-F238E27FC236}">
                <a16:creationId xmlns:a16="http://schemas.microsoft.com/office/drawing/2014/main" id="{0BF10619-CB9C-424F-99D8-00FEB5B22648}"/>
              </a:ext>
            </a:extLst>
          </p:cNvPr>
          <p:cNvSpPr txBox="1">
            <a:spLocks noChangeArrowheads="1"/>
          </p:cNvSpPr>
          <p:nvPr/>
        </p:nvSpPr>
        <p:spPr bwMode="auto">
          <a:xfrm>
            <a:off x="503548" y="4509120"/>
            <a:ext cx="39004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명령어 모드</a:t>
            </a:r>
          </a:p>
          <a:p>
            <a:r>
              <a:rPr lang="ko-KR" altLang="en-US"/>
              <a:t>    </a:t>
            </a:r>
            <a:r>
              <a:rPr lang="en-US" altLang="ko-KR"/>
              <a:t>-  </a:t>
            </a:r>
            <a:r>
              <a:rPr lang="ko-KR" altLang="en-US"/>
              <a:t>입력모드에서  </a:t>
            </a:r>
            <a:r>
              <a:rPr lang="en-US" altLang="ko-KR"/>
              <a:t>esc  </a:t>
            </a:r>
            <a:r>
              <a:rPr lang="ko-KR" altLang="en-US"/>
              <a:t>키를  사용</a:t>
            </a:r>
          </a:p>
        </p:txBody>
      </p:sp>
    </p:spTree>
    <p:extLst>
      <p:ext uri="{BB962C8B-B14F-4D97-AF65-F5344CB8AC3E}">
        <p14:creationId xmlns:p14="http://schemas.microsoft.com/office/powerpoint/2010/main" val="1385262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3C976-F838-4B82-9C4D-863F5D5C473E}"/>
              </a:ext>
            </a:extLst>
          </p:cNvPr>
          <p:cNvSpPr txBox="1"/>
          <p:nvPr/>
        </p:nvSpPr>
        <p:spPr>
          <a:xfrm>
            <a:off x="130825" y="169972"/>
            <a:ext cx="2896947" cy="400110"/>
          </a:xfrm>
          <a:prstGeom prst="rect">
            <a:avLst/>
          </a:prstGeom>
          <a:noFill/>
        </p:spPr>
        <p:txBody>
          <a:bodyPr wrap="none" rtlCol="0" anchor="ctr" anchorCtr="0">
            <a:spAutoFit/>
          </a:bodyPr>
          <a:lstStyle/>
          <a:p>
            <a:r>
              <a:rPr lang="ko-KR" altLang="en-US" sz="2000" b="1">
                <a:solidFill>
                  <a:schemeClr val="bg1"/>
                </a:solidFill>
              </a:rPr>
              <a:t>문서의 편집 </a:t>
            </a:r>
            <a:r>
              <a:rPr lang="en-US" altLang="ko-KR" sz="2000" b="1">
                <a:solidFill>
                  <a:schemeClr val="bg1"/>
                </a:solidFill>
              </a:rPr>
              <a:t>(vi </a:t>
            </a:r>
            <a:r>
              <a:rPr lang="ko-KR" altLang="en-US" sz="2000" b="1">
                <a:solidFill>
                  <a:schemeClr val="bg1"/>
                </a:solidFill>
              </a:rPr>
              <a:t>편집기</a:t>
            </a:r>
            <a:r>
              <a:rPr lang="en-US" altLang="ko-KR" sz="2000" b="1">
                <a:solidFill>
                  <a:schemeClr val="bg1"/>
                </a:solidFill>
              </a:rPr>
              <a:t>)</a:t>
            </a:r>
            <a:endParaRPr lang="ko-KR" altLang="en-US" sz="2000" b="1" dirty="0">
              <a:solidFill>
                <a:schemeClr val="bg1"/>
              </a:solidFill>
            </a:endParaRPr>
          </a:p>
        </p:txBody>
      </p:sp>
      <p:grpSp>
        <p:nvGrpSpPr>
          <p:cNvPr id="14" name="그룹 13">
            <a:extLst>
              <a:ext uri="{FF2B5EF4-FFF2-40B4-BE49-F238E27FC236}">
                <a16:creationId xmlns:a16="http://schemas.microsoft.com/office/drawing/2014/main" id="{66B3EC4D-715F-4014-920A-B5BE114E7EC2}"/>
              </a:ext>
            </a:extLst>
          </p:cNvPr>
          <p:cNvGrpSpPr/>
          <p:nvPr/>
        </p:nvGrpSpPr>
        <p:grpSpPr>
          <a:xfrm>
            <a:off x="575556" y="974725"/>
            <a:ext cx="5497513" cy="5082567"/>
            <a:chOff x="575556" y="974725"/>
            <a:chExt cx="5497513" cy="5082567"/>
          </a:xfrm>
        </p:grpSpPr>
        <p:sp>
          <p:nvSpPr>
            <p:cNvPr id="3" name="Text Box 5">
              <a:extLst>
                <a:ext uri="{FF2B5EF4-FFF2-40B4-BE49-F238E27FC236}">
                  <a16:creationId xmlns:a16="http://schemas.microsoft.com/office/drawing/2014/main" id="{9CBD19D4-339A-48F5-AAC6-59D5D7638DD6}"/>
                </a:ext>
              </a:extLst>
            </p:cNvPr>
            <p:cNvSpPr txBox="1">
              <a:spLocks noChangeArrowheads="1"/>
            </p:cNvSpPr>
            <p:nvPr/>
          </p:nvSpPr>
          <p:spPr bwMode="auto">
            <a:xfrm>
              <a:off x="575556" y="974725"/>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삭제 명령어</a:t>
              </a:r>
            </a:p>
          </p:txBody>
        </p:sp>
        <p:sp>
          <p:nvSpPr>
            <p:cNvPr id="4" name="Text Box 10">
              <a:extLst>
                <a:ext uri="{FF2B5EF4-FFF2-40B4-BE49-F238E27FC236}">
                  <a16:creationId xmlns:a16="http://schemas.microsoft.com/office/drawing/2014/main" id="{AD2BFE17-028E-4CAE-8D68-009B81F06645}"/>
                </a:ext>
              </a:extLst>
            </p:cNvPr>
            <p:cNvSpPr txBox="1">
              <a:spLocks noChangeArrowheads="1"/>
            </p:cNvSpPr>
            <p:nvPr/>
          </p:nvSpPr>
          <p:spPr bwMode="auto">
            <a:xfrm>
              <a:off x="575556" y="2156048"/>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치환 명령어</a:t>
              </a:r>
            </a:p>
          </p:txBody>
        </p:sp>
        <p:sp>
          <p:nvSpPr>
            <p:cNvPr id="5" name="Text Box 11">
              <a:extLst>
                <a:ext uri="{FF2B5EF4-FFF2-40B4-BE49-F238E27FC236}">
                  <a16:creationId xmlns:a16="http://schemas.microsoft.com/office/drawing/2014/main" id="{A361673C-CCE1-4CC4-9862-8CF04273807D}"/>
                </a:ext>
              </a:extLst>
            </p:cNvPr>
            <p:cNvSpPr txBox="1">
              <a:spLocks noChangeArrowheads="1"/>
            </p:cNvSpPr>
            <p:nvPr/>
          </p:nvSpPr>
          <p:spPr bwMode="auto">
            <a:xfrm>
              <a:off x="575556" y="3026060"/>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검색 명령어</a:t>
              </a:r>
            </a:p>
          </p:txBody>
        </p:sp>
        <p:sp>
          <p:nvSpPr>
            <p:cNvPr id="6" name="Text Box 12">
              <a:extLst>
                <a:ext uri="{FF2B5EF4-FFF2-40B4-BE49-F238E27FC236}">
                  <a16:creationId xmlns:a16="http://schemas.microsoft.com/office/drawing/2014/main" id="{33CB1BA6-AFDF-46D7-92CE-0D2CDAD8A0AA}"/>
                </a:ext>
              </a:extLst>
            </p:cNvPr>
            <p:cNvSpPr txBox="1">
              <a:spLocks noChangeArrowheads="1"/>
            </p:cNvSpPr>
            <p:nvPr/>
          </p:nvSpPr>
          <p:spPr bwMode="auto">
            <a:xfrm>
              <a:off x="575556" y="4215085"/>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복구 명령어</a:t>
              </a:r>
            </a:p>
          </p:txBody>
        </p:sp>
        <p:sp>
          <p:nvSpPr>
            <p:cNvPr id="7" name="Text Box 13">
              <a:extLst>
                <a:ext uri="{FF2B5EF4-FFF2-40B4-BE49-F238E27FC236}">
                  <a16:creationId xmlns:a16="http://schemas.microsoft.com/office/drawing/2014/main" id="{C93E2049-DA80-4F94-A185-7C34D8771541}"/>
                </a:ext>
              </a:extLst>
            </p:cNvPr>
            <p:cNvSpPr txBox="1">
              <a:spLocks noChangeArrowheads="1"/>
            </p:cNvSpPr>
            <p:nvPr/>
          </p:nvSpPr>
          <p:spPr bwMode="auto">
            <a:xfrm>
              <a:off x="575556" y="5044901"/>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a:t>
              </a:r>
              <a:r>
                <a:rPr lang="ko-KR" altLang="en-US" b="1">
                  <a:solidFill>
                    <a:srgbClr val="0070C0"/>
                  </a:solidFill>
                </a:rPr>
                <a:t>저장 명령어</a:t>
              </a:r>
            </a:p>
          </p:txBody>
        </p:sp>
        <p:sp>
          <p:nvSpPr>
            <p:cNvPr id="8" name="Text Box 14">
              <a:extLst>
                <a:ext uri="{FF2B5EF4-FFF2-40B4-BE49-F238E27FC236}">
                  <a16:creationId xmlns:a16="http://schemas.microsoft.com/office/drawing/2014/main" id="{A02669B8-DDAA-4C7E-A2D0-26F9ACE6B984}"/>
                </a:ext>
              </a:extLst>
            </p:cNvPr>
            <p:cNvSpPr txBox="1">
              <a:spLocks noChangeArrowheads="1"/>
            </p:cNvSpPr>
            <p:nvPr/>
          </p:nvSpPr>
          <p:spPr bwMode="auto">
            <a:xfrm>
              <a:off x="864481" y="1339850"/>
              <a:ext cx="2578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 x     : </a:t>
              </a:r>
              <a:r>
                <a:rPr lang="ko-KR" altLang="en-US" sz="2000"/>
                <a:t>한 단어의 삭제</a:t>
              </a:r>
            </a:p>
            <a:p>
              <a:r>
                <a:rPr lang="en-US" altLang="ko-KR" sz="2000"/>
                <a:t>- dd </a:t>
              </a:r>
              <a:r>
                <a:rPr lang="en-US" altLang="ko-KR" sz="1600"/>
                <a:t>  </a:t>
              </a:r>
              <a:r>
                <a:rPr lang="en-US" altLang="ko-KR" sz="2000"/>
                <a:t>: </a:t>
              </a:r>
              <a:r>
                <a:rPr lang="ko-KR" altLang="en-US" sz="2000"/>
                <a:t>한 라인의 삭제</a:t>
              </a:r>
            </a:p>
          </p:txBody>
        </p:sp>
        <p:sp>
          <p:nvSpPr>
            <p:cNvPr id="9" name="Text Box 16">
              <a:extLst>
                <a:ext uri="{FF2B5EF4-FFF2-40B4-BE49-F238E27FC236}">
                  <a16:creationId xmlns:a16="http://schemas.microsoft.com/office/drawing/2014/main" id="{959EFDCB-56B8-4097-8D76-7430F03988B7}"/>
                </a:ext>
              </a:extLst>
            </p:cNvPr>
            <p:cNvSpPr txBox="1">
              <a:spLocks noChangeArrowheads="1"/>
            </p:cNvSpPr>
            <p:nvPr/>
          </p:nvSpPr>
          <p:spPr bwMode="auto">
            <a:xfrm>
              <a:off x="893056" y="2489423"/>
              <a:ext cx="299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 r  y :  r </a:t>
              </a:r>
              <a:r>
                <a:rPr lang="ko-KR" altLang="en-US" sz="2000"/>
                <a:t>문자를  </a:t>
              </a:r>
              <a:r>
                <a:rPr lang="en-US" altLang="ko-KR" sz="2000"/>
                <a:t>y</a:t>
              </a:r>
              <a:r>
                <a:rPr lang="ko-KR" altLang="en-US" sz="2000"/>
                <a:t>로 치환</a:t>
              </a:r>
            </a:p>
          </p:txBody>
        </p:sp>
        <p:sp>
          <p:nvSpPr>
            <p:cNvPr id="10" name="Text Box 17">
              <a:extLst>
                <a:ext uri="{FF2B5EF4-FFF2-40B4-BE49-F238E27FC236}">
                  <a16:creationId xmlns:a16="http://schemas.microsoft.com/office/drawing/2014/main" id="{05FB8CF0-F1B1-44B8-AAAB-5CCE69EAEEDF}"/>
                </a:ext>
              </a:extLst>
            </p:cNvPr>
            <p:cNvSpPr txBox="1">
              <a:spLocks noChangeArrowheads="1"/>
            </p:cNvSpPr>
            <p:nvPr/>
          </p:nvSpPr>
          <p:spPr bwMode="auto">
            <a:xfrm>
              <a:off x="880356" y="3407060"/>
              <a:ext cx="45497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  / </a:t>
              </a:r>
              <a:r>
                <a:rPr lang="ko-KR" altLang="en-US" sz="2000"/>
                <a:t>검색어  </a:t>
              </a:r>
              <a:r>
                <a:rPr lang="en-US" altLang="ko-KR" sz="2000"/>
                <a:t>:  </a:t>
              </a:r>
              <a:r>
                <a:rPr lang="ko-KR" altLang="en-US" sz="2000"/>
                <a:t>문서내에서 검색어를 찾음</a:t>
              </a:r>
            </a:p>
            <a:p>
              <a:r>
                <a:rPr lang="en-US" altLang="ko-KR" sz="2000"/>
                <a:t>- n : </a:t>
              </a:r>
              <a:r>
                <a:rPr lang="ko-KR" altLang="en-US" sz="2000"/>
                <a:t>다음 검색어를 검색</a:t>
              </a:r>
            </a:p>
          </p:txBody>
        </p:sp>
        <p:sp>
          <p:nvSpPr>
            <p:cNvPr id="11" name="Text Box 18">
              <a:extLst>
                <a:ext uri="{FF2B5EF4-FFF2-40B4-BE49-F238E27FC236}">
                  <a16:creationId xmlns:a16="http://schemas.microsoft.com/office/drawing/2014/main" id="{A6A527D3-707A-4714-908B-1CE06928F4B2}"/>
                </a:ext>
              </a:extLst>
            </p:cNvPr>
            <p:cNvSpPr txBox="1">
              <a:spLocks noChangeArrowheads="1"/>
            </p:cNvSpPr>
            <p:nvPr/>
          </p:nvSpPr>
          <p:spPr bwMode="auto">
            <a:xfrm>
              <a:off x="880356" y="4527525"/>
              <a:ext cx="5192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  u  : </a:t>
              </a:r>
              <a:r>
                <a:rPr lang="ko-KR" altLang="en-US" sz="2000"/>
                <a:t>바로 이전에 실행 되었던 명령어를 취소</a:t>
              </a:r>
            </a:p>
          </p:txBody>
        </p:sp>
        <p:sp>
          <p:nvSpPr>
            <p:cNvPr id="12" name="Text Box 19">
              <a:extLst>
                <a:ext uri="{FF2B5EF4-FFF2-40B4-BE49-F238E27FC236}">
                  <a16:creationId xmlns:a16="http://schemas.microsoft.com/office/drawing/2014/main" id="{8F5E0812-C974-4E7A-8B0A-68ED33C58645}"/>
                </a:ext>
              </a:extLst>
            </p:cNvPr>
            <p:cNvSpPr txBox="1">
              <a:spLocks noChangeArrowheads="1"/>
            </p:cNvSpPr>
            <p:nvPr/>
          </p:nvSpPr>
          <p:spPr bwMode="auto">
            <a:xfrm>
              <a:off x="880356" y="5355617"/>
              <a:ext cx="4832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t>-  :wq : </a:t>
              </a:r>
              <a:r>
                <a:rPr lang="ko-KR" altLang="en-US" sz="2000"/>
                <a:t>문서를 저장하고 편집기 종료</a:t>
              </a:r>
            </a:p>
            <a:p>
              <a:r>
                <a:rPr lang="en-US" altLang="ko-KR" sz="2000"/>
                <a:t>-  :q    : </a:t>
              </a:r>
              <a:r>
                <a:rPr lang="ko-KR" altLang="en-US" sz="2000"/>
                <a:t>문서를 저장하지 않고 편집기 종료</a:t>
              </a:r>
            </a:p>
          </p:txBody>
        </p:sp>
      </p:grpSp>
    </p:spTree>
    <p:extLst>
      <p:ext uri="{BB962C8B-B14F-4D97-AF65-F5344CB8AC3E}">
        <p14:creationId xmlns:p14="http://schemas.microsoft.com/office/powerpoint/2010/main" val="141750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8210F-286B-4A47-88DE-6F2194495D3C}"/>
              </a:ext>
            </a:extLst>
          </p:cNvPr>
          <p:cNvSpPr txBox="1"/>
          <p:nvPr/>
        </p:nvSpPr>
        <p:spPr>
          <a:xfrm>
            <a:off x="130825" y="169972"/>
            <a:ext cx="2505814" cy="400110"/>
          </a:xfrm>
          <a:prstGeom prst="rect">
            <a:avLst/>
          </a:prstGeom>
          <a:noFill/>
        </p:spPr>
        <p:txBody>
          <a:bodyPr wrap="none" rtlCol="0" anchor="ctr" anchorCtr="0">
            <a:spAutoFit/>
          </a:bodyPr>
          <a:lstStyle/>
          <a:p>
            <a:r>
              <a:rPr lang="ko-KR" altLang="en-US" sz="2000" b="1">
                <a:solidFill>
                  <a:schemeClr val="bg1"/>
                </a:solidFill>
              </a:rPr>
              <a:t>작업 제어 관련 명령</a:t>
            </a:r>
            <a:endParaRPr lang="ko-KR" altLang="en-US" sz="2000" b="1" dirty="0">
              <a:solidFill>
                <a:schemeClr val="bg1"/>
              </a:solidFill>
            </a:endParaRPr>
          </a:p>
        </p:txBody>
      </p:sp>
      <p:sp>
        <p:nvSpPr>
          <p:cNvPr id="3" name="Text Box 5">
            <a:extLst>
              <a:ext uri="{FF2B5EF4-FFF2-40B4-BE49-F238E27FC236}">
                <a16:creationId xmlns:a16="http://schemas.microsoft.com/office/drawing/2014/main" id="{6523C94A-5D1E-424A-9399-24851C4AFD3B}"/>
              </a:ext>
            </a:extLst>
          </p:cNvPr>
          <p:cNvSpPr txBox="1">
            <a:spLocks noChangeArrowheads="1"/>
          </p:cNvSpPr>
          <p:nvPr/>
        </p:nvSpPr>
        <p:spPr bwMode="auto">
          <a:xfrm>
            <a:off x="387288" y="1016732"/>
            <a:ext cx="38432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background </a:t>
            </a:r>
            <a:r>
              <a:rPr lang="ko-KR" altLang="en-US" b="1">
                <a:solidFill>
                  <a:srgbClr val="0070C0"/>
                </a:solidFill>
              </a:rPr>
              <a:t>작업의 정지와 삭제</a:t>
            </a:r>
          </a:p>
        </p:txBody>
      </p:sp>
      <p:sp>
        <p:nvSpPr>
          <p:cNvPr id="4" name="Text Box 8">
            <a:extLst>
              <a:ext uri="{FF2B5EF4-FFF2-40B4-BE49-F238E27FC236}">
                <a16:creationId xmlns:a16="http://schemas.microsoft.com/office/drawing/2014/main" id="{E6493544-2D4C-428E-AF08-184BEB0B7A20}"/>
              </a:ext>
            </a:extLst>
          </p:cNvPr>
          <p:cNvSpPr txBox="1">
            <a:spLocks noChangeArrowheads="1"/>
          </p:cNvSpPr>
          <p:nvPr/>
        </p:nvSpPr>
        <p:spPr bwMode="auto">
          <a:xfrm>
            <a:off x="755576" y="1520788"/>
            <a:ext cx="2736304" cy="1522020"/>
          </a:xfrm>
          <a:prstGeom prst="rect">
            <a:avLst/>
          </a:prstGeom>
          <a:solidFill>
            <a:schemeClr val="tx1"/>
          </a:solidFill>
          <a:ln>
            <a:noFill/>
          </a:ln>
          <a:effectLst/>
          <a:extLst/>
        </p:spPr>
        <p:txBody>
          <a:bodyPr wrap="square">
            <a:spAutoFit/>
          </a:bodyPr>
          <a:lstStyle/>
          <a:p>
            <a:pPr>
              <a:lnSpc>
                <a:spcPct val="150000"/>
              </a:lnSpc>
            </a:pPr>
            <a:r>
              <a:rPr lang="en-US" altLang="ko-KR" sz="1600">
                <a:solidFill>
                  <a:schemeClr val="bg1"/>
                </a:solidFill>
              </a:rPr>
              <a:t>%  jobs</a:t>
            </a:r>
          </a:p>
          <a:p>
            <a:pPr>
              <a:lnSpc>
                <a:spcPct val="150000"/>
              </a:lnSpc>
            </a:pPr>
            <a:r>
              <a:rPr lang="en-US" altLang="ko-KR" sz="1600">
                <a:solidFill>
                  <a:schemeClr val="bg1"/>
                </a:solidFill>
              </a:rPr>
              <a:t>%  ps -a</a:t>
            </a:r>
          </a:p>
          <a:p>
            <a:pPr>
              <a:lnSpc>
                <a:spcPct val="150000"/>
              </a:lnSpc>
            </a:pPr>
            <a:r>
              <a:rPr lang="en-US" altLang="ko-KR" sz="1600">
                <a:solidFill>
                  <a:schemeClr val="bg1"/>
                </a:solidFill>
              </a:rPr>
              <a:t>%  stop %job_number</a:t>
            </a:r>
          </a:p>
          <a:p>
            <a:pPr>
              <a:lnSpc>
                <a:spcPct val="150000"/>
              </a:lnSpc>
            </a:pPr>
            <a:r>
              <a:rPr lang="en-US" altLang="ko-KR" sz="1600">
                <a:solidFill>
                  <a:schemeClr val="bg1"/>
                </a:solidFill>
              </a:rPr>
              <a:t>%  kill -9  pid</a:t>
            </a:r>
          </a:p>
        </p:txBody>
      </p:sp>
      <p:sp>
        <p:nvSpPr>
          <p:cNvPr id="5" name="Text Box 12">
            <a:extLst>
              <a:ext uri="{FF2B5EF4-FFF2-40B4-BE49-F238E27FC236}">
                <a16:creationId xmlns:a16="http://schemas.microsoft.com/office/drawing/2014/main" id="{9F1FE0C6-85DE-4005-92BB-362CF0A5CE13}"/>
              </a:ext>
            </a:extLst>
          </p:cNvPr>
          <p:cNvSpPr txBox="1">
            <a:spLocks noChangeArrowheads="1"/>
          </p:cNvSpPr>
          <p:nvPr/>
        </p:nvSpPr>
        <p:spPr bwMode="auto">
          <a:xfrm>
            <a:off x="403163" y="3399155"/>
            <a:ext cx="37431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b="1">
                <a:solidFill>
                  <a:srgbClr val="0070C0"/>
                </a:solidFill>
              </a:rPr>
              <a:t>  fore, back ground </a:t>
            </a:r>
            <a:r>
              <a:rPr lang="ko-KR" altLang="en-US" b="1">
                <a:solidFill>
                  <a:srgbClr val="0070C0"/>
                </a:solidFill>
              </a:rPr>
              <a:t>작업의 전환</a:t>
            </a:r>
          </a:p>
        </p:txBody>
      </p:sp>
      <p:sp>
        <p:nvSpPr>
          <p:cNvPr id="7" name="Text Box 13">
            <a:extLst>
              <a:ext uri="{FF2B5EF4-FFF2-40B4-BE49-F238E27FC236}">
                <a16:creationId xmlns:a16="http://schemas.microsoft.com/office/drawing/2014/main" id="{4CAE8E93-7797-4039-99D6-C5C0460E0C6C}"/>
              </a:ext>
            </a:extLst>
          </p:cNvPr>
          <p:cNvSpPr txBox="1">
            <a:spLocks noChangeArrowheads="1"/>
          </p:cNvSpPr>
          <p:nvPr/>
        </p:nvSpPr>
        <p:spPr bwMode="auto">
          <a:xfrm>
            <a:off x="755576" y="4040508"/>
            <a:ext cx="4988160" cy="1152688"/>
          </a:xfrm>
          <a:prstGeom prst="rect">
            <a:avLst/>
          </a:prstGeom>
          <a:solidFill>
            <a:schemeClr val="tx1"/>
          </a:solidFill>
          <a:ln>
            <a:noFill/>
          </a:ln>
          <a:effectLst/>
          <a:extLst/>
        </p:spPr>
        <p:txBody>
          <a:bodyPr wrap="none">
            <a:spAutoFit/>
          </a:bodyPr>
          <a:lstStyle/>
          <a:p>
            <a:pPr>
              <a:lnSpc>
                <a:spcPct val="150000"/>
              </a:lnSpc>
            </a:pPr>
            <a:r>
              <a:rPr lang="en-US" altLang="ko-KR" sz="1600" b="1">
                <a:solidFill>
                  <a:schemeClr val="bg1"/>
                </a:solidFill>
              </a:rPr>
              <a:t>%  &lt;ctrl&gt; z   :  fore   &gt;   back</a:t>
            </a:r>
          </a:p>
          <a:p>
            <a:pPr>
              <a:lnSpc>
                <a:spcPct val="150000"/>
              </a:lnSpc>
            </a:pPr>
            <a:r>
              <a:rPr lang="en-US" altLang="ko-KR" sz="1600" b="1">
                <a:solidFill>
                  <a:schemeClr val="bg1"/>
                </a:solidFill>
              </a:rPr>
              <a:t>%  fg   :   background</a:t>
            </a:r>
            <a:r>
              <a:rPr lang="ko-KR" altLang="en-US" sz="1600" b="1">
                <a:solidFill>
                  <a:schemeClr val="bg1"/>
                </a:solidFill>
              </a:rPr>
              <a:t>의 일을  </a:t>
            </a:r>
            <a:r>
              <a:rPr lang="en-US" altLang="ko-KR" sz="1600" b="1">
                <a:solidFill>
                  <a:schemeClr val="bg1"/>
                </a:solidFill>
              </a:rPr>
              <a:t>foreground</a:t>
            </a:r>
            <a:r>
              <a:rPr lang="ko-KR" altLang="en-US" sz="1600" b="1">
                <a:solidFill>
                  <a:schemeClr val="bg1"/>
                </a:solidFill>
              </a:rPr>
              <a:t>로 전환</a:t>
            </a:r>
          </a:p>
          <a:p>
            <a:pPr>
              <a:lnSpc>
                <a:spcPct val="150000"/>
              </a:lnSpc>
            </a:pPr>
            <a:r>
              <a:rPr lang="en-US" altLang="ko-KR" sz="1600" b="1">
                <a:solidFill>
                  <a:schemeClr val="bg1"/>
                </a:solidFill>
              </a:rPr>
              <a:t>%  bg   :   fore   to  back</a:t>
            </a:r>
          </a:p>
        </p:txBody>
      </p:sp>
    </p:spTree>
    <p:extLst>
      <p:ext uri="{BB962C8B-B14F-4D97-AF65-F5344CB8AC3E}">
        <p14:creationId xmlns:p14="http://schemas.microsoft.com/office/powerpoint/2010/main" val="8153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B5105-246C-49F3-BBC3-33DD2796899B}"/>
              </a:ext>
            </a:extLst>
          </p:cNvPr>
          <p:cNvSpPr txBox="1"/>
          <p:nvPr/>
        </p:nvSpPr>
        <p:spPr>
          <a:xfrm>
            <a:off x="130825" y="169972"/>
            <a:ext cx="1646028" cy="400110"/>
          </a:xfrm>
          <a:prstGeom prst="rect">
            <a:avLst/>
          </a:prstGeom>
          <a:noFill/>
        </p:spPr>
        <p:txBody>
          <a:bodyPr wrap="none" rtlCol="0" anchor="ctr" anchorCtr="0">
            <a:spAutoFit/>
          </a:bodyPr>
          <a:lstStyle/>
          <a:p>
            <a:r>
              <a:rPr lang="en-US" altLang="ko-KR" sz="2000" b="1">
                <a:solidFill>
                  <a:schemeClr val="bg1"/>
                </a:solidFill>
              </a:rPr>
              <a:t>telnet &amp; ftp</a:t>
            </a:r>
            <a:endParaRPr lang="ko-KR" altLang="en-US" sz="2000" b="1" dirty="0">
              <a:solidFill>
                <a:schemeClr val="bg1"/>
              </a:solidFill>
            </a:endParaRPr>
          </a:p>
        </p:txBody>
      </p:sp>
      <p:sp>
        <p:nvSpPr>
          <p:cNvPr id="3" name="Text Box 11">
            <a:extLst>
              <a:ext uri="{FF2B5EF4-FFF2-40B4-BE49-F238E27FC236}">
                <a16:creationId xmlns:a16="http://schemas.microsoft.com/office/drawing/2014/main" id="{32554765-BD9C-4C1D-9888-EEF3940B10B5}"/>
              </a:ext>
            </a:extLst>
          </p:cNvPr>
          <p:cNvSpPr txBox="1">
            <a:spLocks noChangeArrowheads="1"/>
          </p:cNvSpPr>
          <p:nvPr/>
        </p:nvSpPr>
        <p:spPr bwMode="auto">
          <a:xfrm>
            <a:off x="381000" y="977900"/>
            <a:ext cx="1188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buFont typeface="Wingdings" panose="05000000000000000000" pitchFamily="2" charset="2"/>
              <a:buChar char="u"/>
            </a:pPr>
            <a:r>
              <a:rPr lang="en-US" altLang="ko-KR" b="1">
                <a:solidFill>
                  <a:srgbClr val="0070C0"/>
                </a:solidFill>
              </a:rPr>
              <a:t> telnet</a:t>
            </a:r>
          </a:p>
        </p:txBody>
      </p:sp>
      <p:sp>
        <p:nvSpPr>
          <p:cNvPr id="4" name="Text Box 12">
            <a:extLst>
              <a:ext uri="{FF2B5EF4-FFF2-40B4-BE49-F238E27FC236}">
                <a16:creationId xmlns:a16="http://schemas.microsoft.com/office/drawing/2014/main" id="{F61FA647-310A-4EA8-B8FE-22F8E988AB49}"/>
              </a:ext>
            </a:extLst>
          </p:cNvPr>
          <p:cNvSpPr txBox="1">
            <a:spLocks noChangeArrowheads="1"/>
          </p:cNvSpPr>
          <p:nvPr/>
        </p:nvSpPr>
        <p:spPr bwMode="auto">
          <a:xfrm>
            <a:off x="762000" y="1376772"/>
            <a:ext cx="41747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ko-KR" sz="1600"/>
              <a:t>- </a:t>
            </a:r>
            <a:r>
              <a:rPr lang="ko-KR" altLang="en-US" sz="1600"/>
              <a:t>원격지에서의  호스트 접속 프로그램</a:t>
            </a:r>
          </a:p>
          <a:p>
            <a:pPr>
              <a:lnSpc>
                <a:spcPct val="150000"/>
              </a:lnSpc>
            </a:pPr>
            <a:r>
              <a:rPr lang="en-US" altLang="ko-KR" sz="1600"/>
              <a:t>- telnet  &lt; DomainName or  IP address &gt;</a:t>
            </a:r>
          </a:p>
          <a:p>
            <a:pPr>
              <a:lnSpc>
                <a:spcPct val="150000"/>
              </a:lnSpc>
            </a:pPr>
            <a:r>
              <a:rPr lang="en-US" altLang="ko-KR" sz="1600"/>
              <a:t>- telnet  user.chollian.net</a:t>
            </a:r>
          </a:p>
          <a:p>
            <a:pPr>
              <a:lnSpc>
                <a:spcPct val="150000"/>
              </a:lnSpc>
            </a:pPr>
            <a:r>
              <a:rPr lang="en-US" altLang="ko-KR" sz="1600"/>
              <a:t>- telnet  209.35.47.123</a:t>
            </a:r>
          </a:p>
          <a:p>
            <a:pPr>
              <a:lnSpc>
                <a:spcPct val="150000"/>
              </a:lnSpc>
            </a:pPr>
            <a:r>
              <a:rPr lang="en-US" altLang="ko-KR" sz="1600"/>
              <a:t>- </a:t>
            </a:r>
            <a:r>
              <a:rPr lang="ko-KR" altLang="en-US" sz="1600"/>
              <a:t>종료시 </a:t>
            </a:r>
            <a:r>
              <a:rPr lang="en-US" altLang="ko-KR" sz="1600"/>
              <a:t>logout  or  exit</a:t>
            </a:r>
          </a:p>
        </p:txBody>
      </p:sp>
      <p:sp>
        <p:nvSpPr>
          <p:cNvPr id="5" name="Text Box 13">
            <a:extLst>
              <a:ext uri="{FF2B5EF4-FFF2-40B4-BE49-F238E27FC236}">
                <a16:creationId xmlns:a16="http://schemas.microsoft.com/office/drawing/2014/main" id="{0F45ED85-A71C-4F8B-9910-32722E19DBAE}"/>
              </a:ext>
            </a:extLst>
          </p:cNvPr>
          <p:cNvSpPr txBox="1">
            <a:spLocks noChangeArrowheads="1"/>
          </p:cNvSpPr>
          <p:nvPr/>
        </p:nvSpPr>
        <p:spPr bwMode="auto">
          <a:xfrm>
            <a:off x="381000" y="3557411"/>
            <a:ext cx="37670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buFont typeface="Wingdings" panose="05000000000000000000" pitchFamily="2" charset="2"/>
              <a:buChar char="u"/>
            </a:pPr>
            <a:r>
              <a:rPr lang="en-US" altLang="ko-KR" b="1">
                <a:solidFill>
                  <a:srgbClr val="0070C0"/>
                </a:solidFill>
              </a:rPr>
              <a:t> ftp ( File Transefer Protocol )</a:t>
            </a:r>
          </a:p>
        </p:txBody>
      </p:sp>
      <p:sp>
        <p:nvSpPr>
          <p:cNvPr id="6" name="Text Box 14">
            <a:extLst>
              <a:ext uri="{FF2B5EF4-FFF2-40B4-BE49-F238E27FC236}">
                <a16:creationId xmlns:a16="http://schemas.microsoft.com/office/drawing/2014/main" id="{F5ADFED6-B73D-4D35-860F-40714F104B75}"/>
              </a:ext>
            </a:extLst>
          </p:cNvPr>
          <p:cNvSpPr txBox="1">
            <a:spLocks noChangeArrowheads="1"/>
          </p:cNvSpPr>
          <p:nvPr/>
        </p:nvSpPr>
        <p:spPr bwMode="auto">
          <a:xfrm>
            <a:off x="762000" y="4110171"/>
            <a:ext cx="551439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600"/>
              <a:t>- </a:t>
            </a:r>
            <a:r>
              <a:rPr lang="ko-KR" altLang="en-US" sz="1600"/>
              <a:t>원격지간 파일의 수신</a:t>
            </a:r>
            <a:r>
              <a:rPr lang="en-US" altLang="ko-KR" sz="1600"/>
              <a:t>, </a:t>
            </a:r>
            <a:r>
              <a:rPr lang="ko-KR" altLang="en-US" sz="1600"/>
              <a:t>전송시 사용하는 프로그램</a:t>
            </a:r>
          </a:p>
          <a:p>
            <a:pPr marL="285750" indent="-285750">
              <a:buFontTx/>
              <a:buChar char="-"/>
            </a:pPr>
            <a:endParaRPr lang="en-US" altLang="ko-KR" sz="1600"/>
          </a:p>
          <a:p>
            <a:r>
              <a:rPr lang="en-US" altLang="ko-KR" sz="1600"/>
              <a:t>- ftp 209.35.47.123</a:t>
            </a:r>
          </a:p>
          <a:p>
            <a:r>
              <a:rPr lang="en-US" altLang="ko-KR" sz="1600"/>
              <a:t>	</a:t>
            </a:r>
          </a:p>
          <a:p>
            <a:r>
              <a:rPr lang="en-US" altLang="ko-KR" sz="1600"/>
              <a:t>	% ftp &gt; ( dir, get, put, mget, mput, lcd, !, quit )</a:t>
            </a:r>
          </a:p>
        </p:txBody>
      </p:sp>
    </p:spTree>
    <p:extLst>
      <p:ext uri="{BB962C8B-B14F-4D97-AF65-F5344CB8AC3E}">
        <p14:creationId xmlns:p14="http://schemas.microsoft.com/office/powerpoint/2010/main" val="90441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25" y="169972"/>
            <a:ext cx="3799758" cy="400110"/>
          </a:xfrm>
          <a:prstGeom prst="rect">
            <a:avLst/>
          </a:prstGeom>
          <a:noFill/>
        </p:spPr>
        <p:txBody>
          <a:bodyPr wrap="none" rtlCol="0" anchor="ctr" anchorCtr="0">
            <a:spAutoFit/>
          </a:bodyPr>
          <a:lstStyle/>
          <a:p>
            <a:r>
              <a:rPr lang="ko-KR" altLang="en-US" sz="2000" b="1" dirty="0">
                <a:solidFill>
                  <a:schemeClr val="bg1"/>
                </a:solidFill>
              </a:rPr>
              <a:t>신약의 개발과정 </a:t>
            </a:r>
            <a:r>
              <a:rPr lang="en-US" altLang="ko-KR" sz="2000" b="1" dirty="0">
                <a:solidFill>
                  <a:schemeClr val="bg1"/>
                </a:solidFill>
              </a:rPr>
              <a:t>: in vitro </a:t>
            </a:r>
            <a:r>
              <a:rPr lang="ko-KR" altLang="en-US" sz="2000" b="1" dirty="0">
                <a:solidFill>
                  <a:schemeClr val="bg1"/>
                </a:solidFill>
              </a:rPr>
              <a:t>실험</a:t>
            </a:r>
          </a:p>
        </p:txBody>
      </p:sp>
      <p:pic>
        <p:nvPicPr>
          <p:cNvPr id="3" name="Picture 2" descr="http://ribomedcsl.com/wp-content/uploads/2011/12/CustomAss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503441"/>
            <a:ext cx="4266502" cy="15597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www.beilstein-journals.org/bjoc/content/figures/1860-5397-8-117-2.png?max-width=550&amp;background=EEEE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9" y="2507330"/>
            <a:ext cx="3145584" cy="3585966"/>
          </a:xfrm>
          <a:prstGeom prst="rect">
            <a:avLst/>
          </a:prstGeom>
          <a:noFill/>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694947" y="2955910"/>
            <a:ext cx="468052" cy="23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아래쪽 화살표 4"/>
          <p:cNvSpPr/>
          <p:nvPr/>
        </p:nvSpPr>
        <p:spPr>
          <a:xfrm>
            <a:off x="6246707" y="4571639"/>
            <a:ext cx="297047"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descr="[1860-5397-8-1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664" y="5245774"/>
            <a:ext cx="4291134" cy="8475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0614" y="1931266"/>
            <a:ext cx="1651414" cy="369332"/>
          </a:xfrm>
          <a:prstGeom prst="rect">
            <a:avLst/>
          </a:prstGeom>
          <a:noFill/>
        </p:spPr>
        <p:txBody>
          <a:bodyPr wrap="none" rtlCol="0">
            <a:spAutoFit/>
          </a:bodyPr>
          <a:lstStyle/>
          <a:p>
            <a:r>
              <a:rPr lang="ko-KR" altLang="en-US" b="1" dirty="0"/>
              <a:t>화합물의 합성</a:t>
            </a:r>
          </a:p>
        </p:txBody>
      </p:sp>
      <p:sp>
        <p:nvSpPr>
          <p:cNvPr id="9" name="TextBox 8"/>
          <p:cNvSpPr txBox="1"/>
          <p:nvPr/>
        </p:nvSpPr>
        <p:spPr>
          <a:xfrm>
            <a:off x="4932678" y="1931266"/>
            <a:ext cx="2969083" cy="369332"/>
          </a:xfrm>
          <a:prstGeom prst="rect">
            <a:avLst/>
          </a:prstGeom>
          <a:noFill/>
        </p:spPr>
        <p:txBody>
          <a:bodyPr wrap="none" rtlCol="0">
            <a:spAutoFit/>
          </a:bodyPr>
          <a:lstStyle/>
          <a:p>
            <a:r>
              <a:rPr lang="ko-KR" altLang="en-US" b="1"/>
              <a:t>화합물의 간단한 효과 확인</a:t>
            </a:r>
            <a:endParaRPr lang="ko-KR" altLang="en-US" b="1" dirty="0"/>
          </a:p>
        </p:txBody>
      </p:sp>
      <p:sp>
        <p:nvSpPr>
          <p:cNvPr id="7" name="오른쪽 화살표 6"/>
          <p:cNvSpPr/>
          <p:nvPr/>
        </p:nvSpPr>
        <p:spPr>
          <a:xfrm rot="19272494">
            <a:off x="5101653" y="4237727"/>
            <a:ext cx="503418" cy="14401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839057" y="4485662"/>
            <a:ext cx="1669047" cy="253916"/>
          </a:xfrm>
          <a:prstGeom prst="rect">
            <a:avLst/>
          </a:prstGeom>
          <a:noFill/>
        </p:spPr>
        <p:txBody>
          <a:bodyPr wrap="none" rtlCol="0">
            <a:spAutoFit/>
          </a:bodyPr>
          <a:lstStyle/>
          <a:p>
            <a:r>
              <a:rPr lang="ko-KR" altLang="en-US" sz="1050" b="1" dirty="0"/>
              <a:t>암</a:t>
            </a:r>
            <a:r>
              <a:rPr lang="en-US" altLang="ko-KR" sz="1050" b="1" dirty="0"/>
              <a:t>, </a:t>
            </a:r>
            <a:r>
              <a:rPr lang="ko-KR" altLang="en-US" sz="1050" b="1" dirty="0"/>
              <a:t>바이러스</a:t>
            </a:r>
            <a:r>
              <a:rPr lang="en-US" altLang="ko-KR" sz="1050" b="1" dirty="0"/>
              <a:t>, </a:t>
            </a:r>
            <a:r>
              <a:rPr lang="ko-KR" altLang="en-US" sz="1050" b="1" dirty="0"/>
              <a:t>박테리아</a:t>
            </a:r>
            <a:r>
              <a:rPr lang="en-US" altLang="ko-KR" sz="1050" b="1" dirty="0"/>
              <a:t>,,,</a:t>
            </a:r>
            <a:endParaRPr lang="ko-KR" altLang="en-US" sz="1050" b="1" dirty="0"/>
          </a:p>
        </p:txBody>
      </p:sp>
      <p:sp>
        <p:nvSpPr>
          <p:cNvPr id="12" name="TextBox 11"/>
          <p:cNvSpPr txBox="1"/>
          <p:nvPr/>
        </p:nvSpPr>
        <p:spPr>
          <a:xfrm>
            <a:off x="287524" y="800708"/>
            <a:ext cx="7681911" cy="8697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ko-KR" altLang="en-US" b="1" dirty="0">
                <a:solidFill>
                  <a:srgbClr val="0070C0"/>
                </a:solidFill>
              </a:rPr>
              <a:t>처음 발견했을 때 보다 더 나은 약을 만들려면</a:t>
            </a:r>
            <a:r>
              <a:rPr lang="en-US" altLang="ko-KR" b="1" dirty="0">
                <a:solidFill>
                  <a:srgbClr val="0070C0"/>
                </a:solidFill>
              </a:rPr>
              <a:t>?</a:t>
            </a:r>
          </a:p>
          <a:p>
            <a:pPr marL="285750" indent="-285750">
              <a:lnSpc>
                <a:spcPct val="150000"/>
              </a:lnSpc>
              <a:buFont typeface="Arial" panose="020B0604020202020204" pitchFamily="34" charset="0"/>
              <a:buChar char="•"/>
            </a:pPr>
            <a:r>
              <a:rPr lang="ko-KR" altLang="en-US" b="1" dirty="0">
                <a:solidFill>
                  <a:srgbClr val="7030A0"/>
                </a:solidFill>
              </a:rPr>
              <a:t>더 낫다</a:t>
            </a:r>
            <a:r>
              <a:rPr lang="en-US" altLang="ko-KR" b="1" dirty="0">
                <a:solidFill>
                  <a:srgbClr val="7030A0"/>
                </a:solidFill>
              </a:rPr>
              <a:t>! </a:t>
            </a:r>
            <a:r>
              <a:rPr lang="en-US" altLang="ko-KR" b="1" dirty="0">
                <a:solidFill>
                  <a:srgbClr val="0070C0"/>
                </a:solidFill>
              </a:rPr>
              <a:t>….&gt;&gt; </a:t>
            </a:r>
            <a:r>
              <a:rPr lang="ko-KR" altLang="en-US" b="1" dirty="0">
                <a:solidFill>
                  <a:schemeClr val="accent6">
                    <a:lumMod val="75000"/>
                  </a:schemeClr>
                </a:solidFill>
              </a:rPr>
              <a:t>싸고</a:t>
            </a:r>
            <a:r>
              <a:rPr lang="en-US" altLang="ko-KR" b="1" dirty="0">
                <a:solidFill>
                  <a:schemeClr val="accent6">
                    <a:lumMod val="75000"/>
                  </a:schemeClr>
                </a:solidFill>
              </a:rPr>
              <a:t>, </a:t>
            </a:r>
            <a:r>
              <a:rPr lang="ko-KR" altLang="en-US" b="1" dirty="0">
                <a:solidFill>
                  <a:schemeClr val="accent6">
                    <a:lumMod val="75000"/>
                  </a:schemeClr>
                </a:solidFill>
              </a:rPr>
              <a:t>사용하기 편하고</a:t>
            </a:r>
            <a:r>
              <a:rPr lang="en-US" altLang="ko-KR" b="1" dirty="0">
                <a:solidFill>
                  <a:schemeClr val="accent6">
                    <a:lumMod val="75000"/>
                  </a:schemeClr>
                </a:solidFill>
              </a:rPr>
              <a:t>, </a:t>
            </a:r>
            <a:r>
              <a:rPr lang="ko-KR" altLang="en-US" b="1" dirty="0">
                <a:solidFill>
                  <a:schemeClr val="accent6">
                    <a:lumMod val="75000"/>
                  </a:schemeClr>
                </a:solidFill>
              </a:rPr>
              <a:t>효과가 좋고</a:t>
            </a:r>
            <a:r>
              <a:rPr lang="en-US" altLang="ko-KR" b="1" dirty="0">
                <a:solidFill>
                  <a:schemeClr val="accent6">
                    <a:lumMod val="75000"/>
                  </a:schemeClr>
                </a:solidFill>
              </a:rPr>
              <a:t>, </a:t>
            </a:r>
            <a:r>
              <a:rPr lang="ko-KR" altLang="en-US" b="1" dirty="0">
                <a:solidFill>
                  <a:schemeClr val="accent6">
                    <a:lumMod val="75000"/>
                  </a:schemeClr>
                </a:solidFill>
              </a:rPr>
              <a:t>부작용이 적은 </a:t>
            </a:r>
            <a:r>
              <a:rPr lang="en-US" altLang="ko-KR" b="1" dirty="0">
                <a:solidFill>
                  <a:schemeClr val="accent6">
                    <a:lumMod val="75000"/>
                  </a:schemeClr>
                </a:solidFill>
              </a:rPr>
              <a:t>!!!</a:t>
            </a:r>
            <a:endParaRPr lang="ko-KR" altLang="en-US" b="1" dirty="0">
              <a:solidFill>
                <a:schemeClr val="accent6">
                  <a:lumMod val="75000"/>
                </a:schemeClr>
              </a:solidFill>
            </a:endParaRPr>
          </a:p>
        </p:txBody>
      </p:sp>
      <p:sp>
        <p:nvSpPr>
          <p:cNvPr id="13" name="오른쪽 화살표 12"/>
          <p:cNvSpPr/>
          <p:nvPr/>
        </p:nvSpPr>
        <p:spPr>
          <a:xfrm rot="10800000">
            <a:off x="3696557" y="3323606"/>
            <a:ext cx="468052" cy="23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114397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12271-EB41-45BA-A5D9-D5C8BDB7B353}"/>
              </a:ext>
            </a:extLst>
          </p:cNvPr>
          <p:cNvSpPr txBox="1"/>
          <p:nvPr/>
        </p:nvSpPr>
        <p:spPr>
          <a:xfrm>
            <a:off x="130825" y="169972"/>
            <a:ext cx="1813317" cy="400110"/>
          </a:xfrm>
          <a:prstGeom prst="rect">
            <a:avLst/>
          </a:prstGeom>
          <a:noFill/>
        </p:spPr>
        <p:txBody>
          <a:bodyPr wrap="none" rtlCol="0" anchor="ctr" anchorCtr="0">
            <a:spAutoFit/>
          </a:bodyPr>
          <a:lstStyle/>
          <a:p>
            <a:r>
              <a:rPr lang="ko-KR" altLang="en-US" sz="2000" b="1">
                <a:solidFill>
                  <a:schemeClr val="bg1"/>
                </a:solidFill>
              </a:rPr>
              <a:t>압축 유틸리티</a:t>
            </a:r>
            <a:endParaRPr lang="ko-KR" altLang="en-US" sz="2000" b="1" dirty="0">
              <a:solidFill>
                <a:schemeClr val="bg1"/>
              </a:solidFill>
            </a:endParaRPr>
          </a:p>
        </p:txBody>
      </p:sp>
      <p:sp>
        <p:nvSpPr>
          <p:cNvPr id="3" name="Text Box 6">
            <a:extLst>
              <a:ext uri="{FF2B5EF4-FFF2-40B4-BE49-F238E27FC236}">
                <a16:creationId xmlns:a16="http://schemas.microsoft.com/office/drawing/2014/main" id="{AC894EC4-344F-4CCB-99C6-02B47DF1C22A}"/>
              </a:ext>
            </a:extLst>
          </p:cNvPr>
          <p:cNvSpPr txBox="1">
            <a:spLocks noChangeArrowheads="1"/>
          </p:cNvSpPr>
          <p:nvPr/>
        </p:nvSpPr>
        <p:spPr bwMode="auto">
          <a:xfrm>
            <a:off x="491418" y="1016732"/>
            <a:ext cx="1694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sz="2000" b="1">
                <a:solidFill>
                  <a:srgbClr val="0070C0"/>
                </a:solidFill>
              </a:rPr>
              <a:t> tar (*.tar ) </a:t>
            </a:r>
          </a:p>
        </p:txBody>
      </p:sp>
      <p:sp>
        <p:nvSpPr>
          <p:cNvPr id="4" name="Text Box 7">
            <a:extLst>
              <a:ext uri="{FF2B5EF4-FFF2-40B4-BE49-F238E27FC236}">
                <a16:creationId xmlns:a16="http://schemas.microsoft.com/office/drawing/2014/main" id="{225DAEA2-56F1-467F-91F6-1B6BDE1EFC08}"/>
              </a:ext>
            </a:extLst>
          </p:cNvPr>
          <p:cNvSpPr txBox="1">
            <a:spLocks noChangeArrowheads="1"/>
          </p:cNvSpPr>
          <p:nvPr/>
        </p:nvSpPr>
        <p:spPr bwMode="auto">
          <a:xfrm>
            <a:off x="491418" y="2671746"/>
            <a:ext cx="37824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sz="2000" b="1">
                <a:solidFill>
                  <a:srgbClr val="0070C0"/>
                </a:solidFill>
              </a:rPr>
              <a:t> compress, uncompress (*.Z)</a:t>
            </a:r>
          </a:p>
        </p:txBody>
      </p:sp>
      <p:sp>
        <p:nvSpPr>
          <p:cNvPr id="5" name="Text Box 8">
            <a:extLst>
              <a:ext uri="{FF2B5EF4-FFF2-40B4-BE49-F238E27FC236}">
                <a16:creationId xmlns:a16="http://schemas.microsoft.com/office/drawing/2014/main" id="{6F2DE3D6-C5E4-476B-8F3C-E058023ED86E}"/>
              </a:ext>
            </a:extLst>
          </p:cNvPr>
          <p:cNvSpPr txBox="1">
            <a:spLocks noChangeArrowheads="1"/>
          </p:cNvSpPr>
          <p:nvPr/>
        </p:nvSpPr>
        <p:spPr bwMode="auto">
          <a:xfrm>
            <a:off x="489699" y="4289030"/>
            <a:ext cx="26645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ko-KR" sz="2000" b="1">
                <a:solidFill>
                  <a:srgbClr val="0070C0"/>
                </a:solidFill>
              </a:rPr>
              <a:t> gzip, gzip -d (*.gz)</a:t>
            </a:r>
          </a:p>
        </p:txBody>
      </p:sp>
      <p:sp>
        <p:nvSpPr>
          <p:cNvPr id="6" name="Text Box 9">
            <a:extLst>
              <a:ext uri="{FF2B5EF4-FFF2-40B4-BE49-F238E27FC236}">
                <a16:creationId xmlns:a16="http://schemas.microsoft.com/office/drawing/2014/main" id="{01E92ACB-2000-4E27-A006-0FD44DB012EA}"/>
              </a:ext>
            </a:extLst>
          </p:cNvPr>
          <p:cNvSpPr txBox="1">
            <a:spLocks noChangeArrowheads="1"/>
          </p:cNvSpPr>
          <p:nvPr/>
        </p:nvSpPr>
        <p:spPr bwMode="auto">
          <a:xfrm>
            <a:off x="755576" y="1485166"/>
            <a:ext cx="47804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00000"/>
              </a:lnSpc>
            </a:pPr>
            <a:r>
              <a:rPr lang="en-US" altLang="ko-KR" sz="1600"/>
              <a:t>%  tar  cvf    </a:t>
            </a:r>
            <a:r>
              <a:rPr lang="ko-KR" altLang="en-US" sz="1600"/>
              <a:t>만들 파일 이름</a:t>
            </a:r>
            <a:r>
              <a:rPr lang="en-US" altLang="ko-KR" sz="1600"/>
              <a:t>.tar    </a:t>
            </a:r>
            <a:r>
              <a:rPr lang="ko-KR" altLang="en-US" sz="1600"/>
              <a:t>묶을 파일 이름</a:t>
            </a:r>
            <a:endParaRPr lang="en-US" altLang="ko-KR" sz="1600"/>
          </a:p>
          <a:p>
            <a:pPr>
              <a:lnSpc>
                <a:spcPct val="150000"/>
              </a:lnSpc>
            </a:pPr>
            <a:r>
              <a:rPr lang="en-US" altLang="ko-KR" sz="1600"/>
              <a:t>%  tar  xvf    </a:t>
            </a:r>
            <a:r>
              <a:rPr lang="ko-KR" altLang="en-US" sz="1600"/>
              <a:t>묶여 있는 파일 이름</a:t>
            </a:r>
            <a:r>
              <a:rPr lang="en-US" altLang="ko-KR" sz="1600"/>
              <a:t>.tar</a:t>
            </a:r>
          </a:p>
        </p:txBody>
      </p:sp>
      <p:sp>
        <p:nvSpPr>
          <p:cNvPr id="8" name="Text Box 11">
            <a:extLst>
              <a:ext uri="{FF2B5EF4-FFF2-40B4-BE49-F238E27FC236}">
                <a16:creationId xmlns:a16="http://schemas.microsoft.com/office/drawing/2014/main" id="{586BAB8A-8B30-4E8F-B388-BC8D49F62399}"/>
              </a:ext>
            </a:extLst>
          </p:cNvPr>
          <p:cNvSpPr txBox="1">
            <a:spLocks noChangeArrowheads="1"/>
          </p:cNvSpPr>
          <p:nvPr/>
        </p:nvSpPr>
        <p:spPr bwMode="auto">
          <a:xfrm>
            <a:off x="755576" y="3140968"/>
            <a:ext cx="26327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ko-KR" sz="1600"/>
              <a:t>%  compress    filename</a:t>
            </a:r>
          </a:p>
          <a:p>
            <a:pPr>
              <a:lnSpc>
                <a:spcPct val="150000"/>
              </a:lnSpc>
            </a:pPr>
            <a:r>
              <a:rPr lang="en-US" altLang="ko-KR" sz="1600"/>
              <a:t>%  uncompress   filename</a:t>
            </a:r>
          </a:p>
        </p:txBody>
      </p:sp>
      <p:sp>
        <p:nvSpPr>
          <p:cNvPr id="9" name="Text Box 12">
            <a:extLst>
              <a:ext uri="{FF2B5EF4-FFF2-40B4-BE49-F238E27FC236}">
                <a16:creationId xmlns:a16="http://schemas.microsoft.com/office/drawing/2014/main" id="{F9C926DB-2CEA-4AFD-B919-72AD71F0B52E}"/>
              </a:ext>
            </a:extLst>
          </p:cNvPr>
          <p:cNvSpPr txBox="1">
            <a:spLocks noChangeArrowheads="1"/>
          </p:cNvSpPr>
          <p:nvPr/>
        </p:nvSpPr>
        <p:spPr bwMode="auto">
          <a:xfrm>
            <a:off x="755576" y="4758243"/>
            <a:ext cx="21146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ko-KR" sz="1600"/>
              <a:t>%  gzip  filename</a:t>
            </a:r>
          </a:p>
          <a:p>
            <a:pPr>
              <a:lnSpc>
                <a:spcPct val="150000"/>
              </a:lnSpc>
            </a:pPr>
            <a:r>
              <a:rPr lang="en-US" altLang="ko-KR" sz="1600"/>
              <a:t>%  gzip -d  filename</a:t>
            </a:r>
          </a:p>
        </p:txBody>
      </p:sp>
    </p:spTree>
    <p:extLst>
      <p:ext uri="{BB962C8B-B14F-4D97-AF65-F5344CB8AC3E}">
        <p14:creationId xmlns:p14="http://schemas.microsoft.com/office/powerpoint/2010/main" val="36931972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19D72-D654-4B89-9B6E-45C9CB043993}"/>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pic>
        <p:nvPicPr>
          <p:cNvPr id="3" name="그림 2">
            <a:extLst>
              <a:ext uri="{FF2B5EF4-FFF2-40B4-BE49-F238E27FC236}">
                <a16:creationId xmlns:a16="http://schemas.microsoft.com/office/drawing/2014/main" id="{743B7759-7E30-4551-862D-B716E033BD1F}"/>
              </a:ext>
            </a:extLst>
          </p:cNvPr>
          <p:cNvPicPr>
            <a:picLocks noChangeAspect="1"/>
          </p:cNvPicPr>
          <p:nvPr/>
        </p:nvPicPr>
        <p:blipFill>
          <a:blip r:embed="rId2"/>
          <a:stretch>
            <a:fillRect/>
          </a:stretch>
        </p:blipFill>
        <p:spPr>
          <a:xfrm>
            <a:off x="1318641" y="1498478"/>
            <a:ext cx="6506718" cy="4558814"/>
          </a:xfrm>
          <a:prstGeom prst="rect">
            <a:avLst/>
          </a:prstGeom>
        </p:spPr>
      </p:pic>
      <p:sp>
        <p:nvSpPr>
          <p:cNvPr id="4" name="직사각형 3">
            <a:extLst>
              <a:ext uri="{FF2B5EF4-FFF2-40B4-BE49-F238E27FC236}">
                <a16:creationId xmlns:a16="http://schemas.microsoft.com/office/drawing/2014/main" id="{F03C73E4-0C77-4BF3-B5CD-D84E552D8310}"/>
              </a:ext>
            </a:extLst>
          </p:cNvPr>
          <p:cNvSpPr/>
          <p:nvPr/>
        </p:nvSpPr>
        <p:spPr>
          <a:xfrm>
            <a:off x="2735796" y="5193196"/>
            <a:ext cx="1188132" cy="9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Shape 262">
            <a:extLst>
              <a:ext uri="{FF2B5EF4-FFF2-40B4-BE49-F238E27FC236}">
                <a16:creationId xmlns:a16="http://schemas.microsoft.com/office/drawing/2014/main" id="{6A111FF4-3823-4560-99B2-4F3C419DC2C4}"/>
              </a:ext>
            </a:extLst>
          </p:cNvPr>
          <p:cNvSpPr/>
          <p:nvPr/>
        </p:nvSpPr>
        <p:spPr>
          <a:xfrm>
            <a:off x="287524" y="863426"/>
            <a:ext cx="500455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C00000"/>
                </a:solidFill>
              </a:defRPr>
            </a:lvl1pPr>
          </a:lstStyle>
          <a:p>
            <a:pPr marL="285750" indent="-285750">
              <a:buFont typeface="Wingdings" panose="05000000000000000000" pitchFamily="2" charset="2"/>
              <a:buChar char="u"/>
            </a:pPr>
            <a:r>
              <a:rPr lang="ko-KR" altLang="en-US" sz="1600" b="1">
                <a:solidFill>
                  <a:srgbClr val="0070C0"/>
                </a:solidFill>
              </a:rPr>
              <a:t>설정 </a:t>
            </a:r>
            <a:r>
              <a:rPr lang="en-US" altLang="ko-KR" sz="1600" b="1">
                <a:solidFill>
                  <a:srgbClr val="0070C0"/>
                </a:solidFill>
              </a:rPr>
              <a:t>&gt; </a:t>
            </a:r>
            <a:r>
              <a:rPr lang="ko-KR" altLang="en-US" sz="1600" b="1">
                <a:solidFill>
                  <a:srgbClr val="0070C0"/>
                </a:solidFill>
              </a:rPr>
              <a:t>업데이트 및 보안 </a:t>
            </a:r>
            <a:r>
              <a:rPr lang="en-US" altLang="ko-KR" sz="1600" b="1">
                <a:solidFill>
                  <a:srgbClr val="0070C0"/>
                </a:solidFill>
              </a:rPr>
              <a:t>&gt; </a:t>
            </a:r>
            <a:r>
              <a:rPr lang="ko-KR" altLang="en-US" sz="1600" b="1">
                <a:solidFill>
                  <a:srgbClr val="0070C0"/>
                </a:solidFill>
              </a:rPr>
              <a:t>개발자용 메뉴</a:t>
            </a:r>
            <a:endParaRPr sz="1600" b="1">
              <a:solidFill>
                <a:srgbClr val="0070C0"/>
              </a:solidFill>
            </a:endParaRPr>
          </a:p>
        </p:txBody>
      </p:sp>
    </p:spTree>
    <p:extLst>
      <p:ext uri="{BB962C8B-B14F-4D97-AF65-F5344CB8AC3E}">
        <p14:creationId xmlns:p14="http://schemas.microsoft.com/office/powerpoint/2010/main" val="2001078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260E64B6-1EED-4C38-ADE2-0915153786BD}"/>
              </a:ext>
            </a:extLst>
          </p:cNvPr>
          <p:cNvPicPr>
            <a:picLocks noChangeAspect="1"/>
          </p:cNvPicPr>
          <p:nvPr/>
        </p:nvPicPr>
        <p:blipFill>
          <a:blip r:embed="rId2"/>
          <a:stretch>
            <a:fillRect/>
          </a:stretch>
        </p:blipFill>
        <p:spPr>
          <a:xfrm>
            <a:off x="1459427" y="1304764"/>
            <a:ext cx="6225146" cy="4785085"/>
          </a:xfrm>
          <a:prstGeom prst="rect">
            <a:avLst/>
          </a:prstGeom>
        </p:spPr>
      </p:pic>
      <p:sp>
        <p:nvSpPr>
          <p:cNvPr id="5" name="직사각형 4">
            <a:extLst>
              <a:ext uri="{FF2B5EF4-FFF2-40B4-BE49-F238E27FC236}">
                <a16:creationId xmlns:a16="http://schemas.microsoft.com/office/drawing/2014/main" id="{C3EAD124-A596-4E34-B6D3-65B113BCEAE4}"/>
              </a:ext>
            </a:extLst>
          </p:cNvPr>
          <p:cNvSpPr/>
          <p:nvPr/>
        </p:nvSpPr>
        <p:spPr>
          <a:xfrm>
            <a:off x="1349896" y="4689140"/>
            <a:ext cx="91784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AEE4462-B0EC-4428-8679-14B47CE91D61}"/>
              </a:ext>
            </a:extLst>
          </p:cNvPr>
          <p:cNvSpPr/>
          <p:nvPr/>
        </p:nvSpPr>
        <p:spPr>
          <a:xfrm>
            <a:off x="3743908" y="3429000"/>
            <a:ext cx="91784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2F0055-609C-434D-A2D6-0FF3B5F78D9A}"/>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4140850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65534B6-827A-42FD-BBD6-3C994D687C02}"/>
              </a:ext>
            </a:extLst>
          </p:cNvPr>
          <p:cNvPicPr>
            <a:picLocks noChangeAspect="1"/>
          </p:cNvPicPr>
          <p:nvPr/>
        </p:nvPicPr>
        <p:blipFill>
          <a:blip r:embed="rId2"/>
          <a:stretch>
            <a:fillRect/>
          </a:stretch>
        </p:blipFill>
        <p:spPr>
          <a:xfrm>
            <a:off x="593812" y="1823985"/>
            <a:ext cx="7956376" cy="3210030"/>
          </a:xfrm>
          <a:prstGeom prst="rect">
            <a:avLst/>
          </a:prstGeom>
        </p:spPr>
      </p:pic>
      <p:sp>
        <p:nvSpPr>
          <p:cNvPr id="3" name="직사각형 2">
            <a:extLst>
              <a:ext uri="{FF2B5EF4-FFF2-40B4-BE49-F238E27FC236}">
                <a16:creationId xmlns:a16="http://schemas.microsoft.com/office/drawing/2014/main" id="{601962B0-B799-4654-901D-7C72FFED69A0}"/>
              </a:ext>
            </a:extLst>
          </p:cNvPr>
          <p:cNvSpPr/>
          <p:nvPr/>
        </p:nvSpPr>
        <p:spPr>
          <a:xfrm>
            <a:off x="1799692" y="4545123"/>
            <a:ext cx="1224136" cy="396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2C8B5A6-D968-4F18-A46F-BE0861BFADED}"/>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39694908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14C532A-1440-43FA-A2F2-112F5EC66CF7}"/>
              </a:ext>
            </a:extLst>
          </p:cNvPr>
          <p:cNvPicPr>
            <a:picLocks noChangeAspect="1"/>
          </p:cNvPicPr>
          <p:nvPr/>
        </p:nvPicPr>
        <p:blipFill>
          <a:blip r:embed="rId2"/>
          <a:stretch>
            <a:fillRect/>
          </a:stretch>
        </p:blipFill>
        <p:spPr>
          <a:xfrm>
            <a:off x="334468" y="2276872"/>
            <a:ext cx="8475065" cy="2501716"/>
          </a:xfrm>
          <a:prstGeom prst="rect">
            <a:avLst/>
          </a:prstGeom>
        </p:spPr>
      </p:pic>
      <p:sp>
        <p:nvSpPr>
          <p:cNvPr id="3" name="직사각형 2">
            <a:extLst>
              <a:ext uri="{FF2B5EF4-FFF2-40B4-BE49-F238E27FC236}">
                <a16:creationId xmlns:a16="http://schemas.microsoft.com/office/drawing/2014/main" id="{252ED16D-7772-4DCF-9C19-60BE33CCA78F}"/>
              </a:ext>
            </a:extLst>
          </p:cNvPr>
          <p:cNvSpPr/>
          <p:nvPr/>
        </p:nvSpPr>
        <p:spPr>
          <a:xfrm>
            <a:off x="3203848" y="3104964"/>
            <a:ext cx="1440160"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3B66CAD7-4A9E-456F-A509-5B11E7B9B177}"/>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2481161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2900A86-3301-4CD5-A129-43147EDA9722}"/>
              </a:ext>
            </a:extLst>
          </p:cNvPr>
          <p:cNvPicPr>
            <a:picLocks noChangeAspect="1"/>
          </p:cNvPicPr>
          <p:nvPr/>
        </p:nvPicPr>
        <p:blipFill>
          <a:blip r:embed="rId2"/>
          <a:stretch>
            <a:fillRect/>
          </a:stretch>
        </p:blipFill>
        <p:spPr>
          <a:xfrm>
            <a:off x="2238375" y="1232756"/>
            <a:ext cx="4667250" cy="4819650"/>
          </a:xfrm>
          <a:prstGeom prst="rect">
            <a:avLst/>
          </a:prstGeom>
        </p:spPr>
      </p:pic>
      <p:sp>
        <p:nvSpPr>
          <p:cNvPr id="3" name="직사각형 2">
            <a:extLst>
              <a:ext uri="{FF2B5EF4-FFF2-40B4-BE49-F238E27FC236}">
                <a16:creationId xmlns:a16="http://schemas.microsoft.com/office/drawing/2014/main" id="{736F6196-2614-410F-AEA5-EBD30B717D60}"/>
              </a:ext>
            </a:extLst>
          </p:cNvPr>
          <p:cNvSpPr/>
          <p:nvPr/>
        </p:nvSpPr>
        <p:spPr>
          <a:xfrm>
            <a:off x="2483768" y="3861048"/>
            <a:ext cx="28803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BC2ED5D9-724C-4486-BE87-9A1C748ED9F8}"/>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3085468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77F808B-1C6C-42CD-A701-C5B7573BA59C}"/>
              </a:ext>
            </a:extLst>
          </p:cNvPr>
          <p:cNvPicPr>
            <a:picLocks noChangeAspect="1"/>
          </p:cNvPicPr>
          <p:nvPr/>
        </p:nvPicPr>
        <p:blipFill>
          <a:blip r:embed="rId2"/>
          <a:stretch>
            <a:fillRect/>
          </a:stretch>
        </p:blipFill>
        <p:spPr>
          <a:xfrm>
            <a:off x="648068" y="1638762"/>
            <a:ext cx="7847864" cy="4312671"/>
          </a:xfrm>
          <a:prstGeom prst="rect">
            <a:avLst/>
          </a:prstGeom>
        </p:spPr>
      </p:pic>
      <p:sp>
        <p:nvSpPr>
          <p:cNvPr id="3" name="TextBox 2">
            <a:extLst>
              <a:ext uri="{FF2B5EF4-FFF2-40B4-BE49-F238E27FC236}">
                <a16:creationId xmlns:a16="http://schemas.microsoft.com/office/drawing/2014/main" id="{00EC7658-A443-42EF-9E95-B7EFB89579A9}"/>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7891098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06AEF19-8295-436B-A6C8-2C0259CF670C}"/>
              </a:ext>
            </a:extLst>
          </p:cNvPr>
          <p:cNvPicPr>
            <a:picLocks noChangeAspect="1"/>
          </p:cNvPicPr>
          <p:nvPr/>
        </p:nvPicPr>
        <p:blipFill>
          <a:blip r:embed="rId2"/>
          <a:stretch>
            <a:fillRect/>
          </a:stretch>
        </p:blipFill>
        <p:spPr>
          <a:xfrm>
            <a:off x="405250" y="1304764"/>
            <a:ext cx="8333500" cy="4387123"/>
          </a:xfrm>
          <a:prstGeom prst="rect">
            <a:avLst/>
          </a:prstGeom>
        </p:spPr>
      </p:pic>
      <p:sp>
        <p:nvSpPr>
          <p:cNvPr id="3" name="TextBox 2">
            <a:extLst>
              <a:ext uri="{FF2B5EF4-FFF2-40B4-BE49-F238E27FC236}">
                <a16:creationId xmlns:a16="http://schemas.microsoft.com/office/drawing/2014/main" id="{BB9502F8-6E2F-4D3B-B12F-8B2453DDF123}"/>
              </a:ext>
            </a:extLst>
          </p:cNvPr>
          <p:cNvSpPr txBox="1"/>
          <p:nvPr/>
        </p:nvSpPr>
        <p:spPr>
          <a:xfrm>
            <a:off x="130825" y="169972"/>
            <a:ext cx="3483646" cy="400110"/>
          </a:xfrm>
          <a:prstGeom prst="rect">
            <a:avLst/>
          </a:prstGeom>
          <a:noFill/>
        </p:spPr>
        <p:txBody>
          <a:bodyPr wrap="none" rtlCol="0" anchor="ctr" anchorCtr="0">
            <a:spAutoFit/>
          </a:bodyPr>
          <a:lstStyle/>
          <a:p>
            <a:r>
              <a:rPr lang="ko-KR" altLang="en-US" sz="2000" b="1">
                <a:solidFill>
                  <a:schemeClr val="bg1"/>
                </a:solidFill>
              </a:rPr>
              <a:t>윈도우</a:t>
            </a:r>
            <a:r>
              <a:rPr lang="en-US" altLang="ko-KR" sz="2000" b="1">
                <a:solidFill>
                  <a:schemeClr val="bg1"/>
                </a:solidFill>
              </a:rPr>
              <a:t>10</a:t>
            </a:r>
            <a:r>
              <a:rPr lang="ko-KR" altLang="en-US" sz="2000" b="1">
                <a:solidFill>
                  <a:schemeClr val="bg1"/>
                </a:solidFill>
              </a:rPr>
              <a:t>에서 리눅스의 사용</a:t>
            </a:r>
            <a:endParaRPr lang="ko-KR" altLang="en-US" sz="2000" b="1" dirty="0">
              <a:solidFill>
                <a:schemeClr val="bg1"/>
              </a:solidFill>
            </a:endParaRPr>
          </a:p>
        </p:txBody>
      </p:sp>
    </p:spTree>
    <p:extLst>
      <p:ext uri="{BB962C8B-B14F-4D97-AF65-F5344CB8AC3E}">
        <p14:creationId xmlns:p14="http://schemas.microsoft.com/office/powerpoint/2010/main" val="3305735092"/>
      </p:ext>
    </p:extLst>
  </p:cSld>
  <p:clrMapOvr>
    <a:masterClrMapping/>
  </p:clrMapOvr>
</p:sld>
</file>

<file path=ppt/theme/theme1.xml><?xml version="1.0" encoding="utf-8"?>
<a:theme xmlns:a="http://schemas.openxmlformats.org/drawingml/2006/main" name="BMDRC">
  <a:themeElements>
    <a:clrScheme name="BMDRC_1">
      <a:dk1>
        <a:sysClr val="windowText" lastClr="000000"/>
      </a:dk1>
      <a:lt1>
        <a:sysClr val="window" lastClr="FFFFFF"/>
      </a:lt1>
      <a:dk2>
        <a:srgbClr val="1F497D"/>
      </a:dk2>
      <a:lt2>
        <a:srgbClr val="BFBFB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69985</TotalTime>
  <Words>3495</Words>
  <Application>Microsoft Office PowerPoint</Application>
  <PresentationFormat>화면 슬라이드 쇼(4:3)</PresentationFormat>
  <Paragraphs>1072</Paragraphs>
  <Slides>97</Slides>
  <Notes>0</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4</vt:i4>
      </vt:variant>
      <vt:variant>
        <vt:lpstr>슬라이드 제목</vt:lpstr>
      </vt:variant>
      <vt:variant>
        <vt:i4>97</vt:i4>
      </vt:variant>
    </vt:vector>
  </HeadingPairs>
  <TitlesOfParts>
    <vt:vector size="113" baseType="lpstr">
      <vt:lpstr>굴림</vt:lpstr>
      <vt:lpstr>그래픽</vt:lpstr>
      <vt:lpstr>맑은 고딕</vt:lpstr>
      <vt:lpstr>바탕</vt:lpstr>
      <vt:lpstr>신명조</vt:lpstr>
      <vt:lpstr>Arial</vt:lpstr>
      <vt:lpstr>Courier New</vt:lpstr>
      <vt:lpstr>Helvetica</vt:lpstr>
      <vt:lpstr>Symbol</vt:lpstr>
      <vt:lpstr>Verdana</vt:lpstr>
      <vt:lpstr>Wingdings</vt:lpstr>
      <vt:lpstr>BMDRC</vt:lpstr>
      <vt:lpstr>Image</vt:lpstr>
      <vt:lpstr>CS ChemDraw Drawing</vt:lpstr>
      <vt:lpstr>ISIS/Draw Sketch</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BMDRC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BMDRC</dc:title>
  <dc:creator>BMDRC;Kim</dc:creator>
  <cp:keywords>BMDRC</cp:keywords>
  <cp:lastModifiedBy>Kim Younghoon</cp:lastModifiedBy>
  <cp:revision>1395</cp:revision>
  <cp:lastPrinted>2017-09-26T12:41:42Z</cp:lastPrinted>
  <dcterms:created xsi:type="dcterms:W3CDTF">2009-12-01T01:43:59Z</dcterms:created>
  <dcterms:modified xsi:type="dcterms:W3CDTF">2018-09-11T00:46:20Z</dcterms:modified>
</cp:coreProperties>
</file>